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0" r:id="rId4"/>
    <p:sldId id="261" r:id="rId5"/>
    <p:sldId id="262" r:id="rId6"/>
    <p:sldId id="259" r:id="rId7"/>
    <p:sldId id="263" r:id="rId8"/>
    <p:sldId id="266" r:id="rId9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33" userDrawn="1">
          <p15:clr>
            <a:srgbClr val="A4A3A4"/>
          </p15:clr>
        </p15:guide>
        <p15:guide id="2" pos="3897" userDrawn="1">
          <p15:clr>
            <a:srgbClr val="A4A3A4"/>
          </p15:clr>
        </p15:guide>
        <p15:guide id="3" pos="406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72833802-FEF1-4C79-8D5D-14CF1EAF98D9}" styleName="Светлый стиль 2 — акцент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85BE263C-DBD7-4A20-BB59-AAB30ACAA65A}" styleName="Средний стиль 3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Средний стиль 1 — акцент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06" autoAdjust="0"/>
    <p:restoredTop sz="94625" autoAdjust="0"/>
  </p:normalViewPr>
  <p:slideViewPr>
    <p:cSldViewPr showGuides="1">
      <p:cViewPr varScale="1">
        <p:scale>
          <a:sx n="81" d="100"/>
          <a:sy n="81" d="100"/>
        </p:scale>
        <p:origin x="955" y="72"/>
      </p:cViewPr>
      <p:guideLst>
        <p:guide orient="horz" pos="1933"/>
        <p:guide pos="3897"/>
        <p:guide pos="406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45000" cy="45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jpeg>
</file>

<file path=ppt/media/image11.jpeg>
</file>

<file path=ppt/media/image12.jpeg>
</file>

<file path=ppt/media/image13.jpeg>
</file>

<file path=ppt/media/image2.jpg>
</file>

<file path=ppt/media/image3.jpg>
</file>

<file path=ppt/media/image4.png>
</file>

<file path=ppt/media/image5.svg>
</file>

<file path=ppt/media/image6.jpeg>
</file>

<file path=ppt/media/image7.jp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83C8CBA-DC7A-4289-80CD-CD015727043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843C1FCD-E55A-44F9-8892-4A807A5E7A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56C0511-0FDB-47C7-8B90-805CCD0E1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3414D97-70E7-480F-8222-6F34BC1BF0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72CF26-0EA7-4A60-A210-ACE087D01B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7527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748D3AF-1EE6-45DF-AA11-D7AB75E7E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2377B6A6-4D61-42B4-A7F9-D6501E284E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64B2191B-759C-4D44-89F7-EC08A4E844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44AB8909-870D-4FAC-933E-F49BA52FF6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D1DB187-B7BC-47EF-81B4-86880DDC1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315EB44-D8A8-42A2-87B4-E776B77D9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906515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C27E39-7F3D-4E7F-9668-EF9507FA43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EFCA81D4-0BCB-42ED-AC7A-E45FD3460AF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CCE0F1C-109C-4EA2-A65F-E09C6E55A1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15594AD-D178-48AF-8C58-D05C74CDF7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E510DED-63B7-48D8-9E06-A662429C8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7647758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660AC84A-7B23-4D54-A9DB-161407CE68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316E8208-861E-4EF3-816E-6E44D756E8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6805B6CA-BF28-4CFD-BE93-F003DA31D8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E0D3FC2-39D2-49CB-BDCD-4237856A1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81D15A0C-6D58-410E-A92A-3BB23112C1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183081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Пользовательский макет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A63AF58E-CCD9-4DE6-A7E2-26BDC09F1509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Заголовок 6">
            <a:extLst>
              <a:ext uri="{FF2B5EF4-FFF2-40B4-BE49-F238E27FC236}">
                <a16:creationId xmlns:a16="http://schemas.microsoft.com/office/drawing/2014/main" id="{4041BA97-BAD9-4001-9506-E11005E184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0999" y="365125"/>
            <a:ext cx="11475001" cy="1325563"/>
          </a:xfrm>
        </p:spPr>
        <p:txBody>
          <a:bodyPr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ru-RU" dirty="0"/>
              <a:t>Образец заголовка</a:t>
            </a: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224D964D-FD5B-48F5-8B18-EACAC604922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80999" y="1836737"/>
            <a:ext cx="11530013" cy="1022349"/>
          </a:xfrm>
        </p:spPr>
        <p:txBody>
          <a:bodyPr/>
          <a:lstStyle>
            <a:lvl1pPr marL="0" indent="0">
              <a:buNone/>
              <a:defRPr>
                <a:solidFill>
                  <a:schemeClr val="bg1"/>
                </a:solidFill>
              </a:defRPr>
            </a:lvl1pPr>
            <a:lvl2pPr marL="457200" indent="0">
              <a:buNone/>
              <a:defRPr>
                <a:solidFill>
                  <a:schemeClr val="bg1"/>
                </a:solidFill>
              </a:defRPr>
            </a:lvl2pPr>
            <a:lvl3pPr marL="914400" indent="0">
              <a:buNone/>
              <a:defRPr>
                <a:solidFill>
                  <a:schemeClr val="bg1"/>
                </a:solidFill>
              </a:defRPr>
            </a:lvl3pPr>
            <a:lvl4pPr marL="1371600" indent="0">
              <a:buNone/>
              <a:defRPr>
                <a:solidFill>
                  <a:schemeClr val="bg1"/>
                </a:solidFill>
              </a:defRPr>
            </a:lvl4pPr>
            <a:lvl5pPr marL="1828800" indent="0">
              <a:buNone/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" name="Таблица 2">
            <a:extLst>
              <a:ext uri="{FF2B5EF4-FFF2-40B4-BE49-F238E27FC236}">
                <a16:creationId xmlns:a16="http://schemas.microsoft.com/office/drawing/2014/main" id="{957B8229-3341-4204-ABAC-7770516A4EC8}"/>
              </a:ext>
            </a:extLst>
          </p:cNvPr>
          <p:cNvSpPr>
            <a:spLocks noGrp="1"/>
          </p:cNvSpPr>
          <p:nvPr>
            <p:ph type="tbl" sz="quarter" idx="11"/>
          </p:nvPr>
        </p:nvSpPr>
        <p:spPr>
          <a:xfrm>
            <a:off x="280988" y="2713037"/>
            <a:ext cx="11630512" cy="3779838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818723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2E359AD-D581-4F32-8D7B-5A7303ACA5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6B34C58F-C553-4C59-A9E5-5639B012FC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321C6E13-94F1-4E84-9F27-B4C3B0943F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56272E1-B1DF-4FBD-A0FD-492ABFCAC3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F4DEC83-DAA5-4C6D-8D4B-BF03457A3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081868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C92E189-CF27-420A-85D2-E5876822A3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0D5A772-C4C8-4E08-B48F-8CD51F434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7BC306F-4EA4-496E-A1CA-5F6823D51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464ED1-21C8-4BCE-AF1A-B821DC4C60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4936C59-1F73-4222-8ED4-BF5683B475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891367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6FE85C9-EC20-436D-BAE5-2C4F12436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DC8B4579-DA0D-40FA-BCCC-F526B965EC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A596D469-6CF6-494C-A1D2-E70D422036F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1BA158C2-021E-481A-885A-9D0352A2C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262E538-35FF-491E-A7A3-82618B2A1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63556A-DAAA-4C39-BCB7-91D7999A49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10588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2CEF1A4-36D4-4779-9E12-492529174E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0CF2FBDC-D97C-46B0-8030-D8E4C2D56A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E2B0FC86-B369-46C5-A7B8-B99B53D3F0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B09F369-837B-4C2E-8FA2-9C1F1791CA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AD0DC6A-000D-4F70-86B5-771632A54A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0A301BC7-CB1F-4DBC-A2EB-9670C3B61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EB548F8B-02D5-4903-9013-3F583D64FB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12BB498-3D96-439C-AB4D-8E8D73EDAB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9679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29087-FCBB-470F-B429-7A680B52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</p:spTree>
    <p:extLst>
      <p:ext uri="{BB962C8B-B14F-4D97-AF65-F5344CB8AC3E}">
        <p14:creationId xmlns:p14="http://schemas.microsoft.com/office/powerpoint/2010/main" val="41200367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A229087-FCBB-470F-B429-7A680B520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6" name="Полилиния: фигура 5">
            <a:extLst>
              <a:ext uri="{FF2B5EF4-FFF2-40B4-BE49-F238E27FC236}">
                <a16:creationId xmlns:a16="http://schemas.microsoft.com/office/drawing/2014/main" id="{E1A572D3-4DA6-4192-BFF8-8B6EB79AD353}"/>
              </a:ext>
            </a:extLst>
          </p:cNvPr>
          <p:cNvSpPr/>
          <p:nvPr userDrawn="1"/>
        </p:nvSpPr>
        <p:spPr>
          <a:xfrm>
            <a:off x="0" y="6534000"/>
            <a:ext cx="3396000" cy="324000"/>
          </a:xfrm>
          <a:custGeom>
            <a:avLst/>
            <a:gdLst>
              <a:gd name="connsiteX0" fmla="*/ 0 w 3396000"/>
              <a:gd name="connsiteY0" fmla="*/ 0 h 324000"/>
              <a:gd name="connsiteX1" fmla="*/ 3216000 w 3396000"/>
              <a:gd name="connsiteY1" fmla="*/ 0 h 324000"/>
              <a:gd name="connsiteX2" fmla="*/ 3396000 w 3396000"/>
              <a:gd name="connsiteY2" fmla="*/ 324000 h 324000"/>
              <a:gd name="connsiteX3" fmla="*/ 3216000 w 3396000"/>
              <a:gd name="connsiteY3" fmla="*/ 324000 h 324000"/>
              <a:gd name="connsiteX4" fmla="*/ 3036000 w 3396000"/>
              <a:gd name="connsiteY4" fmla="*/ 324000 h 324000"/>
              <a:gd name="connsiteX5" fmla="*/ 0 w 3396000"/>
              <a:gd name="connsiteY5" fmla="*/ 324000 h 3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96000" h="324000">
                <a:moveTo>
                  <a:pt x="0" y="0"/>
                </a:moveTo>
                <a:lnTo>
                  <a:pt x="3216000" y="0"/>
                </a:lnTo>
                <a:lnTo>
                  <a:pt x="3396000" y="324000"/>
                </a:lnTo>
                <a:lnTo>
                  <a:pt x="3216000" y="324000"/>
                </a:lnTo>
                <a:lnTo>
                  <a:pt x="3036000" y="324000"/>
                </a:lnTo>
                <a:lnTo>
                  <a:pt x="0" y="32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8" name="Текст 7">
            <a:extLst>
              <a:ext uri="{FF2B5EF4-FFF2-40B4-BE49-F238E27FC236}">
                <a16:creationId xmlns:a16="http://schemas.microsoft.com/office/drawing/2014/main" id="{BF8DA119-664A-4591-A005-453FEF365E8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838200" y="2168525"/>
            <a:ext cx="10515600" cy="4095750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1037563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5EB3FA51-943B-4086-A25F-C0E65DD36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31000" y="279000"/>
            <a:ext cx="6570000" cy="993875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7" name="Текст 6">
            <a:extLst>
              <a:ext uri="{FF2B5EF4-FFF2-40B4-BE49-F238E27FC236}">
                <a16:creationId xmlns:a16="http://schemas.microsoft.com/office/drawing/2014/main" id="{B8B6AFF7-ABF1-4A29-84D5-00E32979F16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330825" y="1538288"/>
            <a:ext cx="6570663" cy="4321175"/>
          </a:xfr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9" name="Рисунок 8">
            <a:extLst>
              <a:ext uri="{FF2B5EF4-FFF2-40B4-BE49-F238E27FC236}">
                <a16:creationId xmlns:a16="http://schemas.microsoft.com/office/drawing/2014/main" id="{06DB0F6D-303F-4E81-A3D0-5C56453C23A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246063" y="234000"/>
            <a:ext cx="2249487" cy="2609662"/>
          </a:xfrm>
        </p:spPr>
        <p:txBody>
          <a:bodyPr/>
          <a:lstStyle/>
          <a:p>
            <a:endParaRPr lang="ru-RU"/>
          </a:p>
        </p:txBody>
      </p:sp>
      <p:sp>
        <p:nvSpPr>
          <p:cNvPr id="11" name="Рисунок 8">
            <a:extLst>
              <a:ext uri="{FF2B5EF4-FFF2-40B4-BE49-F238E27FC236}">
                <a16:creationId xmlns:a16="http://schemas.microsoft.com/office/drawing/2014/main" id="{E19019EB-1908-499F-8DDD-57FCF302CFD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52780" y="3113662"/>
            <a:ext cx="2249487" cy="328466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2" name="Рисунок 8">
            <a:extLst>
              <a:ext uri="{FF2B5EF4-FFF2-40B4-BE49-F238E27FC236}">
                <a16:creationId xmlns:a16="http://schemas.microsoft.com/office/drawing/2014/main" id="{42858865-2D1D-4E01-A5ED-8E9703C3F9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791802" y="549000"/>
            <a:ext cx="2249487" cy="3284662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13" name="Рисунок 8">
            <a:extLst>
              <a:ext uri="{FF2B5EF4-FFF2-40B4-BE49-F238E27FC236}">
                <a16:creationId xmlns:a16="http://schemas.microsoft.com/office/drawing/2014/main" id="{E2644163-594C-4D16-97AD-5643AA6E3E0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791802" y="4095550"/>
            <a:ext cx="2249487" cy="2609662"/>
          </a:xfrm>
        </p:spPr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53103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F07E728-47D6-4475-94EF-3689685F2F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8AF32C15-1300-464F-BA54-88642F54F7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E3ABC4BB-D24E-414A-9426-CF01BC1B30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96441789-CBAA-4724-8D24-AEFAEB111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9E03F1F-5631-4AE9-84F5-166B1B5401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9AD6C9F5-D723-4000-88BA-417FC3BE69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95760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hyperlink" Target="https://presentation-creation.ru/" TargetMode="Externa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9A010C-DA26-43A3-A460-B317C2B3E4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5FCAD0C7-F3AF-4A99-B7A4-594FB878E7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B9764E-3742-48FF-B875-763B97BD9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4C4ABE-3AB2-4760-AE95-817E917DACAD}" type="datetimeFigureOut">
              <a:rPr lang="ru-RU" smtClean="0"/>
              <a:t>23.10.2022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6A3201E-2B60-46A4-8BD3-4AC0C01120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B470D74-DAAC-4D19-ACF5-2EF1544C91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FB9219-6DCD-41DC-823F-6B7614B8AAFB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hlinkClick r:id="rId15"/>
            <a:extLst>
              <a:ext uri="{FF2B5EF4-FFF2-40B4-BE49-F238E27FC236}">
                <a16:creationId xmlns:a16="http://schemas.microsoft.com/office/drawing/2014/main" id="{835B29EF-FFFB-41B4-9133-19FFA86AB342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1194000" y="367393"/>
            <a:ext cx="757762" cy="7577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41709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1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2.jpeg"/><Relationship Id="rId4" Type="http://schemas.openxmlformats.org/officeDocument/2006/relationships/image" Target="../media/image11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0C370953-F495-4EB6-B835-70A5E7B3F6EE}"/>
              </a:ext>
            </a:extLst>
          </p:cNvPr>
          <p:cNvSpPr/>
          <p:nvPr/>
        </p:nvSpPr>
        <p:spPr>
          <a:xfrm rot="10800000">
            <a:off x="0" y="-61352"/>
            <a:ext cx="7512001" cy="6976184"/>
          </a:xfrm>
          <a:custGeom>
            <a:avLst/>
            <a:gdLst>
              <a:gd name="connsiteX0" fmla="*/ 7512001 w 7512001"/>
              <a:gd name="connsiteY0" fmla="*/ 6976184 h 6976184"/>
              <a:gd name="connsiteX1" fmla="*/ 7471158 w 7512001"/>
              <a:gd name="connsiteY1" fmla="*/ 6914835 h 6976184"/>
              <a:gd name="connsiteX2" fmla="*/ 0 w 7512001"/>
              <a:gd name="connsiteY2" fmla="*/ 6914835 h 6976184"/>
              <a:gd name="connsiteX3" fmla="*/ 2882430 w 7512001"/>
              <a:gd name="connsiteY3" fmla="*/ 0 h 6976184"/>
              <a:gd name="connsiteX4" fmla="*/ 2920480 w 7512001"/>
              <a:gd name="connsiteY4" fmla="*/ 56832 h 6976184"/>
              <a:gd name="connsiteX5" fmla="*/ 7512001 w 7512001"/>
              <a:gd name="connsiteY5" fmla="*/ 56832 h 697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2001" h="6976184">
                <a:moveTo>
                  <a:pt x="7512001" y="6976184"/>
                </a:moveTo>
                <a:lnTo>
                  <a:pt x="7471158" y="6914835"/>
                </a:lnTo>
                <a:lnTo>
                  <a:pt x="0" y="6914835"/>
                </a:lnTo>
                <a:lnTo>
                  <a:pt x="2882430" y="0"/>
                </a:lnTo>
                <a:lnTo>
                  <a:pt x="2920480" y="56832"/>
                </a:lnTo>
                <a:lnTo>
                  <a:pt x="7512001" y="56832"/>
                </a:lnTo>
                <a:close/>
              </a:path>
            </a:pathLst>
          </a:cu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D43E661-D69B-4EC6-8FFE-EB226B9C184A}"/>
              </a:ext>
            </a:extLst>
          </p:cNvPr>
          <p:cNvSpPr/>
          <p:nvPr/>
        </p:nvSpPr>
        <p:spPr>
          <a:xfrm rot="1363364">
            <a:off x="5415611" y="2827379"/>
            <a:ext cx="569591" cy="4422544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2 w 540000"/>
              <a:gd name="connsiteY0" fmla="*/ 222006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32 w 540000"/>
              <a:gd name="connsiteY4" fmla="*/ 222006 h 5400000"/>
              <a:gd name="connsiteX0" fmla="*/ 32 w 569591"/>
              <a:gd name="connsiteY0" fmla="*/ 222006 h 5400000"/>
              <a:gd name="connsiteX1" fmla="*/ 540000 w 569591"/>
              <a:gd name="connsiteY1" fmla="*/ 0 h 5400000"/>
              <a:gd name="connsiteX2" fmla="*/ 569591 w 569591"/>
              <a:gd name="connsiteY2" fmla="*/ 5094866 h 5400000"/>
              <a:gd name="connsiteX3" fmla="*/ 0 w 569591"/>
              <a:gd name="connsiteY3" fmla="*/ 5400000 h 5400000"/>
              <a:gd name="connsiteX4" fmla="*/ 32 w 569591"/>
              <a:gd name="connsiteY4" fmla="*/ 222006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9591" h="5400000">
                <a:moveTo>
                  <a:pt x="32" y="222006"/>
                </a:moveTo>
                <a:lnTo>
                  <a:pt x="540000" y="0"/>
                </a:lnTo>
                <a:lnTo>
                  <a:pt x="569591" y="5094866"/>
                </a:lnTo>
                <a:lnTo>
                  <a:pt x="0" y="5400000"/>
                </a:lnTo>
                <a:cubicBezTo>
                  <a:pt x="11" y="3674002"/>
                  <a:pt x="21" y="1948004"/>
                  <a:pt x="32" y="222006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6B8E0E-916E-446C-8132-93622B2B0F73}"/>
              </a:ext>
            </a:extLst>
          </p:cNvPr>
          <p:cNvSpPr/>
          <p:nvPr/>
        </p:nvSpPr>
        <p:spPr>
          <a:xfrm rot="1363364">
            <a:off x="7198910" y="-421810"/>
            <a:ext cx="540000" cy="5176884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83936 w 540000"/>
              <a:gd name="connsiteY2" fmla="*/ 526612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57468 w 540000"/>
              <a:gd name="connsiteY2" fmla="*/ 5215249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3701 w 540000"/>
              <a:gd name="connsiteY2" fmla="*/ 5217802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7531 w 540000"/>
              <a:gd name="connsiteY2" fmla="*/ 520845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15764 w 540000"/>
              <a:gd name="connsiteY0" fmla="*/ 219317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15764 w 540000"/>
              <a:gd name="connsiteY4" fmla="*/ 219317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0" h="5400000">
                <a:moveTo>
                  <a:pt x="15764" y="219317"/>
                </a:moveTo>
                <a:lnTo>
                  <a:pt x="540000" y="0"/>
                </a:lnTo>
                <a:lnTo>
                  <a:pt x="465692" y="5204060"/>
                </a:lnTo>
                <a:lnTo>
                  <a:pt x="0" y="5400000"/>
                </a:lnTo>
                <a:cubicBezTo>
                  <a:pt x="5255" y="3673106"/>
                  <a:pt x="10509" y="1946211"/>
                  <a:pt x="15764" y="219317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5DF29FB0-2825-4E75-80D6-FDFD8999BD20}"/>
              </a:ext>
            </a:extLst>
          </p:cNvPr>
          <p:cNvSpPr/>
          <p:nvPr/>
        </p:nvSpPr>
        <p:spPr>
          <a:xfrm>
            <a:off x="10437953" y="2895321"/>
            <a:ext cx="1733937" cy="396267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6ECB0B55-440E-4270-872B-E946489FCA45}"/>
              </a:ext>
            </a:extLst>
          </p:cNvPr>
          <p:cNvSpPr/>
          <p:nvPr/>
        </p:nvSpPr>
        <p:spPr>
          <a:xfrm>
            <a:off x="201000" y="1989000"/>
            <a:ext cx="2025000" cy="747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0A06D-BE18-42F6-B6FD-5711770E378C}"/>
              </a:ext>
            </a:extLst>
          </p:cNvPr>
          <p:cNvSpPr txBox="1"/>
          <p:nvPr/>
        </p:nvSpPr>
        <p:spPr>
          <a:xfrm>
            <a:off x="201000" y="2295408"/>
            <a:ext cx="452760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400" b="1" dirty="0">
                <a:solidFill>
                  <a:schemeClr val="bg1"/>
                </a:solidFill>
              </a:rPr>
              <a:t>Команда «</a:t>
            </a:r>
            <a:r>
              <a:rPr lang="ru-RU" sz="2400" b="1" dirty="0" err="1">
                <a:solidFill>
                  <a:schemeClr val="bg1"/>
                </a:solidFill>
              </a:rPr>
              <a:t>ГАДКиМ</a:t>
            </a:r>
            <a:r>
              <a:rPr lang="ru-RU" sz="2400" b="1" dirty="0">
                <a:solidFill>
                  <a:schemeClr val="bg1"/>
                </a:solidFill>
              </a:rPr>
              <a:t>»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34AEC0-F5D3-39EE-9FBE-C5F42A9F5BFE}"/>
              </a:ext>
            </a:extLst>
          </p:cNvPr>
          <p:cNvSpPr txBox="1"/>
          <p:nvPr/>
        </p:nvSpPr>
        <p:spPr>
          <a:xfrm>
            <a:off x="214939" y="173118"/>
            <a:ext cx="729706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3200" b="1" dirty="0">
                <a:solidFill>
                  <a:schemeClr val="bg1"/>
                </a:solidFill>
              </a:rPr>
              <a:t>Автоматизация процесса управления пассажирскими автобусами в аэропорту Шереметьево </a:t>
            </a:r>
          </a:p>
        </p:txBody>
      </p:sp>
    </p:spTree>
    <p:extLst>
      <p:ext uri="{BB962C8B-B14F-4D97-AF65-F5344CB8AC3E}">
        <p14:creationId xmlns:p14="http://schemas.microsoft.com/office/powerpoint/2010/main" val="18431803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3176ECF0-EE47-41EA-875B-0519BA2E98AA}"/>
              </a:ext>
            </a:extLst>
          </p:cNvPr>
          <p:cNvSpPr/>
          <p:nvPr/>
        </p:nvSpPr>
        <p:spPr>
          <a:xfrm>
            <a:off x="0" y="6534000"/>
            <a:ext cx="3396000" cy="324000"/>
          </a:xfrm>
          <a:custGeom>
            <a:avLst/>
            <a:gdLst>
              <a:gd name="connsiteX0" fmla="*/ 0 w 3396000"/>
              <a:gd name="connsiteY0" fmla="*/ 0 h 324000"/>
              <a:gd name="connsiteX1" fmla="*/ 3216000 w 3396000"/>
              <a:gd name="connsiteY1" fmla="*/ 0 h 324000"/>
              <a:gd name="connsiteX2" fmla="*/ 3396000 w 3396000"/>
              <a:gd name="connsiteY2" fmla="*/ 324000 h 324000"/>
              <a:gd name="connsiteX3" fmla="*/ 3216000 w 3396000"/>
              <a:gd name="connsiteY3" fmla="*/ 324000 h 324000"/>
              <a:gd name="connsiteX4" fmla="*/ 3036000 w 3396000"/>
              <a:gd name="connsiteY4" fmla="*/ 324000 h 324000"/>
              <a:gd name="connsiteX5" fmla="*/ 0 w 3396000"/>
              <a:gd name="connsiteY5" fmla="*/ 324000 h 32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396000" h="324000">
                <a:moveTo>
                  <a:pt x="0" y="0"/>
                </a:moveTo>
                <a:lnTo>
                  <a:pt x="3216000" y="0"/>
                </a:lnTo>
                <a:lnTo>
                  <a:pt x="3396000" y="324000"/>
                </a:lnTo>
                <a:lnTo>
                  <a:pt x="3216000" y="324000"/>
                </a:lnTo>
                <a:lnTo>
                  <a:pt x="3036000" y="324000"/>
                </a:lnTo>
                <a:lnTo>
                  <a:pt x="0" y="324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8B7404-5B1E-454B-9143-37B12EAA7828}"/>
              </a:ext>
            </a:extLst>
          </p:cNvPr>
          <p:cNvSpPr txBox="1"/>
          <p:nvPr/>
        </p:nvSpPr>
        <p:spPr>
          <a:xfrm>
            <a:off x="808326" y="1163038"/>
            <a:ext cx="690767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Пассажиры из самолета попадают в терминал либо через телескопический трап, либо на автобусе. </a:t>
            </a:r>
          </a:p>
          <a:p>
            <a:r>
              <a:rPr lang="ru-RU" sz="2000" b="1" dirty="0"/>
              <a:t>Соответственно, автобусами необходимо управлять: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6D351E3-07F6-4C1A-9469-0436585956E7}"/>
              </a:ext>
            </a:extLst>
          </p:cNvPr>
          <p:cNvSpPr txBox="1"/>
          <p:nvPr/>
        </p:nvSpPr>
        <p:spPr>
          <a:xfrm>
            <a:off x="1271055" y="3338464"/>
            <a:ext cx="54150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Генерировать задачи</a:t>
            </a:r>
          </a:p>
        </p:txBody>
      </p:sp>
      <p:sp>
        <p:nvSpPr>
          <p:cNvPr id="11" name="Шестиугольник 10">
            <a:extLst>
              <a:ext uri="{FF2B5EF4-FFF2-40B4-BE49-F238E27FC236}">
                <a16:creationId xmlns:a16="http://schemas.microsoft.com/office/drawing/2014/main" id="{B2797BE5-D4C6-48B7-A238-05BCC384657F}"/>
              </a:ext>
            </a:extLst>
          </p:cNvPr>
          <p:cNvSpPr/>
          <p:nvPr/>
        </p:nvSpPr>
        <p:spPr>
          <a:xfrm>
            <a:off x="690885" y="3298112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0CD0F59-A28A-4ED6-837E-EC4C90E60049}"/>
              </a:ext>
            </a:extLst>
          </p:cNvPr>
          <p:cNvSpPr txBox="1"/>
          <p:nvPr/>
        </p:nvSpPr>
        <p:spPr>
          <a:xfrm>
            <a:off x="1271054" y="4722596"/>
            <a:ext cx="550110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Обеспечивать современный подход обслуживания пассажиров </a:t>
            </a:r>
          </a:p>
        </p:txBody>
      </p:sp>
      <p:sp>
        <p:nvSpPr>
          <p:cNvPr id="15" name="Шестиугольник 14">
            <a:extLst>
              <a:ext uri="{FF2B5EF4-FFF2-40B4-BE49-F238E27FC236}">
                <a16:creationId xmlns:a16="http://schemas.microsoft.com/office/drawing/2014/main" id="{F5123C87-61F3-4D25-B595-D69417829DBF}"/>
              </a:ext>
            </a:extLst>
          </p:cNvPr>
          <p:cNvSpPr/>
          <p:nvPr/>
        </p:nvSpPr>
        <p:spPr>
          <a:xfrm>
            <a:off x="683589" y="4823322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AD0F88E-A636-404B-B161-F0893E825ED3}"/>
              </a:ext>
            </a:extLst>
          </p:cNvPr>
          <p:cNvSpPr txBox="1"/>
          <p:nvPr/>
        </p:nvSpPr>
        <p:spPr>
          <a:xfrm>
            <a:off x="808327" y="444814"/>
            <a:ext cx="281750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4400" b="1" dirty="0">
                <a:solidFill>
                  <a:schemeClr val="accent2"/>
                </a:solidFill>
              </a:rPr>
              <a:t>Проб</a:t>
            </a:r>
            <a:r>
              <a:rPr lang="ru-RU" sz="4400" b="1" dirty="0"/>
              <a:t>лемы</a:t>
            </a:r>
          </a:p>
        </p:txBody>
      </p:sp>
      <p:grpSp>
        <p:nvGrpSpPr>
          <p:cNvPr id="29" name="Группа 28">
            <a:extLst>
              <a:ext uri="{FF2B5EF4-FFF2-40B4-BE49-F238E27FC236}">
                <a16:creationId xmlns:a16="http://schemas.microsoft.com/office/drawing/2014/main" id="{B608E83C-2F35-4258-B8BA-A12FE2C6896C}"/>
              </a:ext>
            </a:extLst>
          </p:cNvPr>
          <p:cNvGrpSpPr/>
          <p:nvPr/>
        </p:nvGrpSpPr>
        <p:grpSpPr>
          <a:xfrm>
            <a:off x="6939047" y="1494462"/>
            <a:ext cx="4733607" cy="4113733"/>
            <a:chOff x="6975027" y="2069853"/>
            <a:chExt cx="4002786" cy="3478614"/>
          </a:xfrm>
          <a:blipFill>
            <a:blip r:embed="rId2"/>
            <a:stretch>
              <a:fillRect/>
            </a:stretch>
          </a:blipFill>
        </p:grpSpPr>
        <p:sp>
          <p:nvSpPr>
            <p:cNvPr id="18" name="Шестиугольник 17">
              <a:extLst>
                <a:ext uri="{FF2B5EF4-FFF2-40B4-BE49-F238E27FC236}">
                  <a16:creationId xmlns:a16="http://schemas.microsoft.com/office/drawing/2014/main" id="{33B9EEBC-04CC-4030-A45E-FAB2A1910702}"/>
                </a:ext>
              </a:extLst>
            </p:cNvPr>
            <p:cNvSpPr/>
            <p:nvPr/>
          </p:nvSpPr>
          <p:spPr>
            <a:xfrm rot="1800000">
              <a:off x="7615723" y="2079077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Шестиугольник 19">
              <a:extLst>
                <a:ext uri="{FF2B5EF4-FFF2-40B4-BE49-F238E27FC236}">
                  <a16:creationId xmlns:a16="http://schemas.microsoft.com/office/drawing/2014/main" id="{0AC2DD81-362A-4236-8FFA-F2441FC7211E}"/>
                </a:ext>
              </a:extLst>
            </p:cNvPr>
            <p:cNvSpPr/>
            <p:nvPr/>
          </p:nvSpPr>
          <p:spPr>
            <a:xfrm rot="1800000">
              <a:off x="8897116" y="2069853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Шестиугольник 22">
              <a:extLst>
                <a:ext uri="{FF2B5EF4-FFF2-40B4-BE49-F238E27FC236}">
                  <a16:creationId xmlns:a16="http://schemas.microsoft.com/office/drawing/2014/main" id="{97C4106C-A604-466C-9469-22E160FF907E}"/>
                </a:ext>
              </a:extLst>
            </p:cNvPr>
            <p:cNvSpPr/>
            <p:nvPr/>
          </p:nvSpPr>
          <p:spPr>
            <a:xfrm rot="1800000">
              <a:off x="8256421" y="3183858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Шестиугольник 23">
              <a:extLst>
                <a:ext uri="{FF2B5EF4-FFF2-40B4-BE49-F238E27FC236}">
                  <a16:creationId xmlns:a16="http://schemas.microsoft.com/office/drawing/2014/main" id="{E3FE9B03-9D22-4BC3-9438-F2A07616CE89}"/>
                </a:ext>
              </a:extLst>
            </p:cNvPr>
            <p:cNvSpPr/>
            <p:nvPr/>
          </p:nvSpPr>
          <p:spPr>
            <a:xfrm rot="1800000">
              <a:off x="9537813" y="3174635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5" name="Шестиугольник 24">
              <a:extLst>
                <a:ext uri="{FF2B5EF4-FFF2-40B4-BE49-F238E27FC236}">
                  <a16:creationId xmlns:a16="http://schemas.microsoft.com/office/drawing/2014/main" id="{CABC493D-0CDA-4BA3-9138-CB0B8AC118A6}"/>
                </a:ext>
              </a:extLst>
            </p:cNvPr>
            <p:cNvSpPr/>
            <p:nvPr/>
          </p:nvSpPr>
          <p:spPr>
            <a:xfrm rot="1800000">
              <a:off x="6975027" y="3174634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6" name="Шестиугольник 25">
              <a:extLst>
                <a:ext uri="{FF2B5EF4-FFF2-40B4-BE49-F238E27FC236}">
                  <a16:creationId xmlns:a16="http://schemas.microsoft.com/office/drawing/2014/main" id="{8F87E274-CDFC-4133-8411-F353832CE8D5}"/>
                </a:ext>
              </a:extLst>
            </p:cNvPr>
            <p:cNvSpPr/>
            <p:nvPr/>
          </p:nvSpPr>
          <p:spPr>
            <a:xfrm rot="1800000">
              <a:off x="7615724" y="4307088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7" name="Шестиугольник 26">
              <a:extLst>
                <a:ext uri="{FF2B5EF4-FFF2-40B4-BE49-F238E27FC236}">
                  <a16:creationId xmlns:a16="http://schemas.microsoft.com/office/drawing/2014/main" id="{8E462725-F554-444D-8703-F7C95F47B6E4}"/>
                </a:ext>
              </a:extLst>
            </p:cNvPr>
            <p:cNvSpPr/>
            <p:nvPr/>
          </p:nvSpPr>
          <p:spPr>
            <a:xfrm rot="1800000">
              <a:off x="8897117" y="4297864"/>
              <a:ext cx="1440000" cy="1241379"/>
            </a:xfrm>
            <a:prstGeom prst="hexagon">
              <a:avLst>
                <a:gd name="adj" fmla="val 29157"/>
                <a:gd name="vf" fmla="val 11547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2" name="Шестиугольник 1">
            <a:extLst>
              <a:ext uri="{FF2B5EF4-FFF2-40B4-BE49-F238E27FC236}">
                <a16:creationId xmlns:a16="http://schemas.microsoft.com/office/drawing/2014/main" id="{386E61B7-1273-5749-15DE-1CF8C1A51964}"/>
              </a:ext>
            </a:extLst>
          </p:cNvPr>
          <p:cNvSpPr/>
          <p:nvPr/>
        </p:nvSpPr>
        <p:spPr>
          <a:xfrm>
            <a:off x="11338123" y="618358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2</a:t>
            </a:r>
          </a:p>
        </p:txBody>
      </p:sp>
      <p:sp>
        <p:nvSpPr>
          <p:cNvPr id="3" name="Шестиугольник 2">
            <a:extLst>
              <a:ext uri="{FF2B5EF4-FFF2-40B4-BE49-F238E27FC236}">
                <a16:creationId xmlns:a16="http://schemas.microsoft.com/office/drawing/2014/main" id="{0C5BFC87-54F1-23C6-92F0-E64FD0AB3A15}"/>
              </a:ext>
            </a:extLst>
          </p:cNvPr>
          <p:cNvSpPr/>
          <p:nvPr/>
        </p:nvSpPr>
        <p:spPr>
          <a:xfrm>
            <a:off x="692277" y="250855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9" name="Шестиугольник 18">
            <a:extLst>
              <a:ext uri="{FF2B5EF4-FFF2-40B4-BE49-F238E27FC236}">
                <a16:creationId xmlns:a16="http://schemas.microsoft.com/office/drawing/2014/main" id="{FC6BB921-7F3A-9712-30A3-B59296EC034F}"/>
              </a:ext>
            </a:extLst>
          </p:cNvPr>
          <p:cNvSpPr/>
          <p:nvPr/>
        </p:nvSpPr>
        <p:spPr>
          <a:xfrm>
            <a:off x="683590" y="403376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B24ED31-6803-C48F-EB5E-88BE710C83EF}"/>
              </a:ext>
            </a:extLst>
          </p:cNvPr>
          <p:cNvSpPr txBox="1"/>
          <p:nvPr/>
        </p:nvSpPr>
        <p:spPr>
          <a:xfrm>
            <a:off x="1272320" y="2550564"/>
            <a:ext cx="47481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Распределять между рейсами 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99350AF-40A1-E63F-C0A2-883B32E32C3C}"/>
              </a:ext>
            </a:extLst>
          </p:cNvPr>
          <p:cNvSpPr txBox="1"/>
          <p:nvPr/>
        </p:nvSpPr>
        <p:spPr>
          <a:xfrm>
            <a:off x="1278350" y="4086928"/>
            <a:ext cx="49526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Совершать контроль над исполнителями </a:t>
            </a:r>
          </a:p>
        </p:txBody>
      </p:sp>
    </p:spTree>
    <p:extLst>
      <p:ext uri="{BB962C8B-B14F-4D97-AF65-F5344CB8AC3E}">
        <p14:creationId xmlns:p14="http://schemas.microsoft.com/office/powerpoint/2010/main" val="925784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Полилиния: фигура 22">
            <a:extLst>
              <a:ext uri="{FF2B5EF4-FFF2-40B4-BE49-F238E27FC236}">
                <a16:creationId xmlns:a16="http://schemas.microsoft.com/office/drawing/2014/main" id="{AFA92017-5A71-43DE-962B-93D81B320387}"/>
              </a:ext>
            </a:extLst>
          </p:cNvPr>
          <p:cNvSpPr/>
          <p:nvPr/>
        </p:nvSpPr>
        <p:spPr>
          <a:xfrm>
            <a:off x="5831549" y="1447092"/>
            <a:ext cx="5709449" cy="1305002"/>
          </a:xfrm>
          <a:custGeom>
            <a:avLst/>
            <a:gdLst>
              <a:gd name="connsiteX0" fmla="*/ 202669 w 4545000"/>
              <a:gd name="connsiteY0" fmla="*/ 0 h 810676"/>
              <a:gd name="connsiteX1" fmla="*/ 832331 w 4545000"/>
              <a:gd name="connsiteY1" fmla="*/ 0 h 810676"/>
              <a:gd name="connsiteX2" fmla="*/ 832332 w 4545000"/>
              <a:gd name="connsiteY2" fmla="*/ 1 h 810676"/>
              <a:gd name="connsiteX3" fmla="*/ 1035000 w 4545000"/>
              <a:gd name="connsiteY3" fmla="*/ 1 h 810676"/>
              <a:gd name="connsiteX4" fmla="*/ 1035000 w 4545000"/>
              <a:gd name="connsiteY4" fmla="*/ 0 h 810676"/>
              <a:gd name="connsiteX5" fmla="*/ 4545000 w 4545000"/>
              <a:gd name="connsiteY5" fmla="*/ 0 h 810676"/>
              <a:gd name="connsiteX6" fmla="*/ 4545000 w 4545000"/>
              <a:gd name="connsiteY6" fmla="*/ 1 h 810676"/>
              <a:gd name="connsiteX7" fmla="*/ 3937669 w 4545000"/>
              <a:gd name="connsiteY7" fmla="*/ 1 h 810676"/>
              <a:gd name="connsiteX8" fmla="*/ 3735000 w 4545000"/>
              <a:gd name="connsiteY8" fmla="*/ 405338 h 810676"/>
              <a:gd name="connsiteX9" fmla="*/ 3937668 w 4545000"/>
              <a:gd name="connsiteY9" fmla="*/ 810675 h 810676"/>
              <a:gd name="connsiteX10" fmla="*/ 3735000 w 4545000"/>
              <a:gd name="connsiteY10" fmla="*/ 810675 h 810676"/>
              <a:gd name="connsiteX11" fmla="*/ 3735000 w 4545000"/>
              <a:gd name="connsiteY11" fmla="*/ 810676 h 810676"/>
              <a:gd name="connsiteX12" fmla="*/ 225000 w 4545000"/>
              <a:gd name="connsiteY12" fmla="*/ 810676 h 810676"/>
              <a:gd name="connsiteX13" fmla="*/ 225000 w 4545000"/>
              <a:gd name="connsiteY13" fmla="*/ 810675 h 810676"/>
              <a:gd name="connsiteX14" fmla="*/ 202669 w 4545000"/>
              <a:gd name="connsiteY14" fmla="*/ 810675 h 810676"/>
              <a:gd name="connsiteX15" fmla="*/ 0 w 4545000"/>
              <a:gd name="connsiteY15" fmla="*/ 405338 h 81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45000" h="810676">
                <a:moveTo>
                  <a:pt x="202669" y="0"/>
                </a:moveTo>
                <a:lnTo>
                  <a:pt x="832331" y="0"/>
                </a:lnTo>
                <a:lnTo>
                  <a:pt x="832332" y="1"/>
                </a:lnTo>
                <a:lnTo>
                  <a:pt x="1035000" y="1"/>
                </a:lnTo>
                <a:lnTo>
                  <a:pt x="1035000" y="0"/>
                </a:lnTo>
                <a:lnTo>
                  <a:pt x="4545000" y="0"/>
                </a:lnTo>
                <a:lnTo>
                  <a:pt x="4545000" y="1"/>
                </a:lnTo>
                <a:lnTo>
                  <a:pt x="3937669" y="1"/>
                </a:lnTo>
                <a:lnTo>
                  <a:pt x="3735000" y="405338"/>
                </a:lnTo>
                <a:lnTo>
                  <a:pt x="3937668" y="810675"/>
                </a:lnTo>
                <a:lnTo>
                  <a:pt x="3735000" y="810675"/>
                </a:lnTo>
                <a:lnTo>
                  <a:pt x="3735000" y="810676"/>
                </a:lnTo>
                <a:lnTo>
                  <a:pt x="225000" y="810676"/>
                </a:lnTo>
                <a:lnTo>
                  <a:pt x="225000" y="810675"/>
                </a:lnTo>
                <a:lnTo>
                  <a:pt x="202669" y="810675"/>
                </a:lnTo>
                <a:lnTo>
                  <a:pt x="0" y="40533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>
              <a:solidFill>
                <a:schemeClr val="bg1"/>
              </a:solidFill>
            </a:endParaRPr>
          </a:p>
        </p:txBody>
      </p:sp>
      <p:sp>
        <p:nvSpPr>
          <p:cNvPr id="24" name="Полилиния: фигура 23">
            <a:extLst>
              <a:ext uri="{FF2B5EF4-FFF2-40B4-BE49-F238E27FC236}">
                <a16:creationId xmlns:a16="http://schemas.microsoft.com/office/drawing/2014/main" id="{BC85A074-3F9D-437C-B2DE-DCAF80B82D5A}"/>
              </a:ext>
            </a:extLst>
          </p:cNvPr>
          <p:cNvSpPr/>
          <p:nvPr/>
        </p:nvSpPr>
        <p:spPr>
          <a:xfrm>
            <a:off x="5879549" y="4912090"/>
            <a:ext cx="6111449" cy="1305002"/>
          </a:xfrm>
          <a:custGeom>
            <a:avLst/>
            <a:gdLst>
              <a:gd name="connsiteX0" fmla="*/ 202669 w 4545000"/>
              <a:gd name="connsiteY0" fmla="*/ 0 h 810676"/>
              <a:gd name="connsiteX1" fmla="*/ 832331 w 4545000"/>
              <a:gd name="connsiteY1" fmla="*/ 0 h 810676"/>
              <a:gd name="connsiteX2" fmla="*/ 832332 w 4545000"/>
              <a:gd name="connsiteY2" fmla="*/ 1 h 810676"/>
              <a:gd name="connsiteX3" fmla="*/ 1035000 w 4545000"/>
              <a:gd name="connsiteY3" fmla="*/ 1 h 810676"/>
              <a:gd name="connsiteX4" fmla="*/ 1035000 w 4545000"/>
              <a:gd name="connsiteY4" fmla="*/ 0 h 810676"/>
              <a:gd name="connsiteX5" fmla="*/ 4545000 w 4545000"/>
              <a:gd name="connsiteY5" fmla="*/ 0 h 810676"/>
              <a:gd name="connsiteX6" fmla="*/ 4545000 w 4545000"/>
              <a:gd name="connsiteY6" fmla="*/ 1 h 810676"/>
              <a:gd name="connsiteX7" fmla="*/ 3937669 w 4545000"/>
              <a:gd name="connsiteY7" fmla="*/ 1 h 810676"/>
              <a:gd name="connsiteX8" fmla="*/ 3735000 w 4545000"/>
              <a:gd name="connsiteY8" fmla="*/ 405338 h 810676"/>
              <a:gd name="connsiteX9" fmla="*/ 3937668 w 4545000"/>
              <a:gd name="connsiteY9" fmla="*/ 810675 h 810676"/>
              <a:gd name="connsiteX10" fmla="*/ 3735000 w 4545000"/>
              <a:gd name="connsiteY10" fmla="*/ 810675 h 810676"/>
              <a:gd name="connsiteX11" fmla="*/ 3735000 w 4545000"/>
              <a:gd name="connsiteY11" fmla="*/ 810676 h 810676"/>
              <a:gd name="connsiteX12" fmla="*/ 225000 w 4545000"/>
              <a:gd name="connsiteY12" fmla="*/ 810676 h 810676"/>
              <a:gd name="connsiteX13" fmla="*/ 225000 w 4545000"/>
              <a:gd name="connsiteY13" fmla="*/ 810675 h 810676"/>
              <a:gd name="connsiteX14" fmla="*/ 202669 w 4545000"/>
              <a:gd name="connsiteY14" fmla="*/ 810675 h 810676"/>
              <a:gd name="connsiteX15" fmla="*/ 0 w 4545000"/>
              <a:gd name="connsiteY15" fmla="*/ 405338 h 81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45000" h="810676">
                <a:moveTo>
                  <a:pt x="202669" y="0"/>
                </a:moveTo>
                <a:lnTo>
                  <a:pt x="832331" y="0"/>
                </a:lnTo>
                <a:lnTo>
                  <a:pt x="832332" y="1"/>
                </a:lnTo>
                <a:lnTo>
                  <a:pt x="1035000" y="1"/>
                </a:lnTo>
                <a:lnTo>
                  <a:pt x="1035000" y="0"/>
                </a:lnTo>
                <a:lnTo>
                  <a:pt x="4545000" y="0"/>
                </a:lnTo>
                <a:lnTo>
                  <a:pt x="4545000" y="1"/>
                </a:lnTo>
                <a:lnTo>
                  <a:pt x="3937669" y="1"/>
                </a:lnTo>
                <a:lnTo>
                  <a:pt x="3735000" y="405338"/>
                </a:lnTo>
                <a:lnTo>
                  <a:pt x="3937668" y="810675"/>
                </a:lnTo>
                <a:lnTo>
                  <a:pt x="3735000" y="810675"/>
                </a:lnTo>
                <a:lnTo>
                  <a:pt x="3735000" y="810676"/>
                </a:lnTo>
                <a:lnTo>
                  <a:pt x="225000" y="810676"/>
                </a:lnTo>
                <a:lnTo>
                  <a:pt x="225000" y="810675"/>
                </a:lnTo>
                <a:lnTo>
                  <a:pt x="202669" y="810675"/>
                </a:lnTo>
                <a:lnTo>
                  <a:pt x="0" y="40533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25" name="Полилиния: фигура 24">
            <a:extLst>
              <a:ext uri="{FF2B5EF4-FFF2-40B4-BE49-F238E27FC236}">
                <a16:creationId xmlns:a16="http://schemas.microsoft.com/office/drawing/2014/main" id="{7E22BA43-D6D0-468F-AA73-1A16FE9C9B9C}"/>
              </a:ext>
            </a:extLst>
          </p:cNvPr>
          <p:cNvSpPr/>
          <p:nvPr/>
        </p:nvSpPr>
        <p:spPr>
          <a:xfrm>
            <a:off x="5879550" y="3216640"/>
            <a:ext cx="6297000" cy="1305002"/>
          </a:xfrm>
          <a:custGeom>
            <a:avLst/>
            <a:gdLst>
              <a:gd name="connsiteX0" fmla="*/ 202669 w 4545000"/>
              <a:gd name="connsiteY0" fmla="*/ 0 h 810676"/>
              <a:gd name="connsiteX1" fmla="*/ 832331 w 4545000"/>
              <a:gd name="connsiteY1" fmla="*/ 0 h 810676"/>
              <a:gd name="connsiteX2" fmla="*/ 832332 w 4545000"/>
              <a:gd name="connsiteY2" fmla="*/ 1 h 810676"/>
              <a:gd name="connsiteX3" fmla="*/ 1035000 w 4545000"/>
              <a:gd name="connsiteY3" fmla="*/ 1 h 810676"/>
              <a:gd name="connsiteX4" fmla="*/ 1035000 w 4545000"/>
              <a:gd name="connsiteY4" fmla="*/ 0 h 810676"/>
              <a:gd name="connsiteX5" fmla="*/ 4545000 w 4545000"/>
              <a:gd name="connsiteY5" fmla="*/ 0 h 810676"/>
              <a:gd name="connsiteX6" fmla="*/ 4545000 w 4545000"/>
              <a:gd name="connsiteY6" fmla="*/ 1 h 810676"/>
              <a:gd name="connsiteX7" fmla="*/ 3937669 w 4545000"/>
              <a:gd name="connsiteY7" fmla="*/ 1 h 810676"/>
              <a:gd name="connsiteX8" fmla="*/ 3735000 w 4545000"/>
              <a:gd name="connsiteY8" fmla="*/ 405338 h 810676"/>
              <a:gd name="connsiteX9" fmla="*/ 3937668 w 4545000"/>
              <a:gd name="connsiteY9" fmla="*/ 810675 h 810676"/>
              <a:gd name="connsiteX10" fmla="*/ 3735000 w 4545000"/>
              <a:gd name="connsiteY10" fmla="*/ 810675 h 810676"/>
              <a:gd name="connsiteX11" fmla="*/ 3735000 w 4545000"/>
              <a:gd name="connsiteY11" fmla="*/ 810676 h 810676"/>
              <a:gd name="connsiteX12" fmla="*/ 225000 w 4545000"/>
              <a:gd name="connsiteY12" fmla="*/ 810676 h 810676"/>
              <a:gd name="connsiteX13" fmla="*/ 225000 w 4545000"/>
              <a:gd name="connsiteY13" fmla="*/ 810675 h 810676"/>
              <a:gd name="connsiteX14" fmla="*/ 202669 w 4545000"/>
              <a:gd name="connsiteY14" fmla="*/ 810675 h 810676"/>
              <a:gd name="connsiteX15" fmla="*/ 0 w 4545000"/>
              <a:gd name="connsiteY15" fmla="*/ 405338 h 810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4545000" h="810676">
                <a:moveTo>
                  <a:pt x="202669" y="0"/>
                </a:moveTo>
                <a:lnTo>
                  <a:pt x="832331" y="0"/>
                </a:lnTo>
                <a:lnTo>
                  <a:pt x="832332" y="1"/>
                </a:lnTo>
                <a:lnTo>
                  <a:pt x="1035000" y="1"/>
                </a:lnTo>
                <a:lnTo>
                  <a:pt x="1035000" y="0"/>
                </a:lnTo>
                <a:lnTo>
                  <a:pt x="4545000" y="0"/>
                </a:lnTo>
                <a:lnTo>
                  <a:pt x="4545000" y="1"/>
                </a:lnTo>
                <a:lnTo>
                  <a:pt x="3937669" y="1"/>
                </a:lnTo>
                <a:lnTo>
                  <a:pt x="3735000" y="405338"/>
                </a:lnTo>
                <a:lnTo>
                  <a:pt x="3937668" y="810675"/>
                </a:lnTo>
                <a:lnTo>
                  <a:pt x="3735000" y="810675"/>
                </a:lnTo>
                <a:lnTo>
                  <a:pt x="3735000" y="810676"/>
                </a:lnTo>
                <a:lnTo>
                  <a:pt x="225000" y="810676"/>
                </a:lnTo>
                <a:lnTo>
                  <a:pt x="225000" y="810675"/>
                </a:lnTo>
                <a:lnTo>
                  <a:pt x="202669" y="810675"/>
                </a:lnTo>
                <a:lnTo>
                  <a:pt x="0" y="405338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pic>
        <p:nvPicPr>
          <p:cNvPr id="27" name="Рисунок 26">
            <a:extLst>
              <a:ext uri="{FF2B5EF4-FFF2-40B4-BE49-F238E27FC236}">
                <a16:creationId xmlns:a16="http://schemas.microsoft.com/office/drawing/2014/main" id="{1E52F0E5-A701-46B7-93E6-826C2E6D141D}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171000" y="2780403"/>
            <a:ext cx="2177475" cy="2177475"/>
          </a:xfrm>
          <a:prstGeom prst="rect">
            <a:avLst/>
          </a:prstGeom>
        </p:spPr>
      </p:pic>
      <p:sp>
        <p:nvSpPr>
          <p:cNvPr id="28" name="Дуга 27">
            <a:extLst>
              <a:ext uri="{FF2B5EF4-FFF2-40B4-BE49-F238E27FC236}">
                <a16:creationId xmlns:a16="http://schemas.microsoft.com/office/drawing/2014/main" id="{E48D25B4-3BD1-409A-ABE9-E2BD6382D55C}"/>
              </a:ext>
            </a:extLst>
          </p:cNvPr>
          <p:cNvSpPr/>
          <p:nvPr/>
        </p:nvSpPr>
        <p:spPr>
          <a:xfrm rot="13602773">
            <a:off x="2766000" y="2347092"/>
            <a:ext cx="3065550" cy="3065550"/>
          </a:xfrm>
          <a:prstGeom prst="arc">
            <a:avLst>
              <a:gd name="adj1" fmla="val 13591648"/>
              <a:gd name="adj2" fmla="val 2384487"/>
            </a:avLst>
          </a:prstGeom>
          <a:ln w="381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2BBD38C4-87A6-472B-A1E5-7BA8A19CE3CA}"/>
              </a:ext>
            </a:extLst>
          </p:cNvPr>
          <p:cNvSpPr/>
          <p:nvPr/>
        </p:nvSpPr>
        <p:spPr>
          <a:xfrm>
            <a:off x="0" y="0"/>
            <a:ext cx="2639925" cy="6858000"/>
          </a:xfrm>
          <a:custGeom>
            <a:avLst/>
            <a:gdLst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2639925 w 2639925"/>
              <a:gd name="connsiteY2" fmla="*/ 6858000 h 6858000"/>
              <a:gd name="connsiteX3" fmla="*/ 0 w 2639925"/>
              <a:gd name="connsiteY3" fmla="*/ 6858000 h 6858000"/>
              <a:gd name="connsiteX4" fmla="*/ 0 w 2639925"/>
              <a:gd name="connsiteY4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2628900 w 2639925"/>
              <a:gd name="connsiteY2" fmla="*/ 2009775 h 6858000"/>
              <a:gd name="connsiteX3" fmla="*/ 2639925 w 2639925"/>
              <a:gd name="connsiteY3" fmla="*/ 6858000 h 6858000"/>
              <a:gd name="connsiteX4" fmla="*/ 0 w 2639925"/>
              <a:gd name="connsiteY4" fmla="*/ 6858000 h 6858000"/>
              <a:gd name="connsiteX5" fmla="*/ 0 w 2639925"/>
              <a:gd name="connsiteY5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2085975 w 2639925"/>
              <a:gd name="connsiteY2" fmla="*/ 2038350 h 6858000"/>
              <a:gd name="connsiteX3" fmla="*/ 2639925 w 2639925"/>
              <a:gd name="connsiteY3" fmla="*/ 6858000 h 6858000"/>
              <a:gd name="connsiteX4" fmla="*/ 0 w 2639925"/>
              <a:gd name="connsiteY4" fmla="*/ 6858000 h 6858000"/>
              <a:gd name="connsiteX5" fmla="*/ 0 w 2639925"/>
              <a:gd name="connsiteY5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2639925 w 2639925"/>
              <a:gd name="connsiteY3" fmla="*/ 6858000 h 6858000"/>
              <a:gd name="connsiteX4" fmla="*/ 0 w 2639925"/>
              <a:gd name="connsiteY4" fmla="*/ 6858000 h 6858000"/>
              <a:gd name="connsiteX5" fmla="*/ 0 w 2639925"/>
              <a:gd name="connsiteY5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2381250 w 2639925"/>
              <a:gd name="connsiteY3" fmla="*/ 4857750 h 6858000"/>
              <a:gd name="connsiteX4" fmla="*/ 2639925 w 2639925"/>
              <a:gd name="connsiteY4" fmla="*/ 6858000 h 6858000"/>
              <a:gd name="connsiteX5" fmla="*/ 0 w 2639925"/>
              <a:gd name="connsiteY5" fmla="*/ 6858000 h 6858000"/>
              <a:gd name="connsiteX6" fmla="*/ 0 w 2639925"/>
              <a:gd name="connsiteY6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1990725 w 2639925"/>
              <a:gd name="connsiteY3" fmla="*/ 4876800 h 6858000"/>
              <a:gd name="connsiteX4" fmla="*/ 2639925 w 2639925"/>
              <a:gd name="connsiteY4" fmla="*/ 6858000 h 6858000"/>
              <a:gd name="connsiteX5" fmla="*/ 0 w 2639925"/>
              <a:gd name="connsiteY5" fmla="*/ 6858000 h 6858000"/>
              <a:gd name="connsiteX6" fmla="*/ 0 w 2639925"/>
              <a:gd name="connsiteY6" fmla="*/ 0 h 6858000"/>
              <a:gd name="connsiteX0" fmla="*/ 0 w 2639925"/>
              <a:gd name="connsiteY0" fmla="*/ 0 h 6858000"/>
              <a:gd name="connsiteX1" fmla="*/ 2639925 w 2639925"/>
              <a:gd name="connsiteY1" fmla="*/ 0 h 6858000"/>
              <a:gd name="connsiteX2" fmla="*/ 1990725 w 2639925"/>
              <a:gd name="connsiteY2" fmla="*/ 1990725 h 6858000"/>
              <a:gd name="connsiteX3" fmla="*/ 1990725 w 2639925"/>
              <a:gd name="connsiteY3" fmla="*/ 5050971 h 6858000"/>
              <a:gd name="connsiteX4" fmla="*/ 2639925 w 2639925"/>
              <a:gd name="connsiteY4" fmla="*/ 6858000 h 6858000"/>
              <a:gd name="connsiteX5" fmla="*/ 0 w 2639925"/>
              <a:gd name="connsiteY5" fmla="*/ 6858000 h 6858000"/>
              <a:gd name="connsiteX6" fmla="*/ 0 w 2639925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639925" h="6858000">
                <a:moveTo>
                  <a:pt x="0" y="0"/>
                </a:moveTo>
                <a:lnTo>
                  <a:pt x="2639925" y="0"/>
                </a:lnTo>
                <a:lnTo>
                  <a:pt x="1990725" y="1990725"/>
                </a:lnTo>
                <a:lnTo>
                  <a:pt x="1990725" y="5050971"/>
                </a:lnTo>
                <a:lnTo>
                  <a:pt x="2639925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blipFill dpi="0" rotWithShape="0"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cxnSp>
        <p:nvCxnSpPr>
          <p:cNvPr id="31" name="Прямая соединительная линия 30">
            <a:extLst>
              <a:ext uri="{FF2B5EF4-FFF2-40B4-BE49-F238E27FC236}">
                <a16:creationId xmlns:a16="http://schemas.microsoft.com/office/drawing/2014/main" id="{DA7B5BD2-9D27-4CD1-ACBA-82892017AE9A}"/>
              </a:ext>
            </a:extLst>
          </p:cNvPr>
          <p:cNvCxnSpPr>
            <a:cxnSpLocks/>
            <a:stCxn id="23" idx="15"/>
          </p:cNvCxnSpPr>
          <p:nvPr/>
        </p:nvCxnSpPr>
        <p:spPr>
          <a:xfrm flipH="1">
            <a:off x="4251000" y="2099593"/>
            <a:ext cx="1580549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Прямая соединительная линия 32">
            <a:extLst>
              <a:ext uri="{FF2B5EF4-FFF2-40B4-BE49-F238E27FC236}">
                <a16:creationId xmlns:a16="http://schemas.microsoft.com/office/drawing/2014/main" id="{16A0C5CE-244C-4B48-A069-27A5659DE144}"/>
              </a:ext>
            </a:extLst>
          </p:cNvPr>
          <p:cNvCxnSpPr>
            <a:cxnSpLocks/>
          </p:cNvCxnSpPr>
          <p:nvPr/>
        </p:nvCxnSpPr>
        <p:spPr>
          <a:xfrm flipV="1">
            <a:off x="4251000" y="2099593"/>
            <a:ext cx="0" cy="680811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Прямая соединительная линия 37">
            <a:extLst>
              <a:ext uri="{FF2B5EF4-FFF2-40B4-BE49-F238E27FC236}">
                <a16:creationId xmlns:a16="http://schemas.microsoft.com/office/drawing/2014/main" id="{79F0EC7B-122C-4BF7-B14B-31EE9F64ED92}"/>
              </a:ext>
            </a:extLst>
          </p:cNvPr>
          <p:cNvCxnSpPr>
            <a:cxnSpLocks/>
          </p:cNvCxnSpPr>
          <p:nvPr/>
        </p:nvCxnSpPr>
        <p:spPr>
          <a:xfrm flipV="1">
            <a:off x="4251000" y="4912091"/>
            <a:ext cx="0" cy="66176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Прямая соединительная линия 38">
            <a:extLst>
              <a:ext uri="{FF2B5EF4-FFF2-40B4-BE49-F238E27FC236}">
                <a16:creationId xmlns:a16="http://schemas.microsoft.com/office/drawing/2014/main" id="{1112A4B0-0625-4DC7-9A07-534D4B4AE1C5}"/>
              </a:ext>
            </a:extLst>
          </p:cNvPr>
          <p:cNvCxnSpPr>
            <a:cxnSpLocks/>
          </p:cNvCxnSpPr>
          <p:nvPr/>
        </p:nvCxnSpPr>
        <p:spPr>
          <a:xfrm flipH="1">
            <a:off x="4251000" y="5573851"/>
            <a:ext cx="1605950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Прямая соединительная линия 39">
            <a:extLst>
              <a:ext uri="{FF2B5EF4-FFF2-40B4-BE49-F238E27FC236}">
                <a16:creationId xmlns:a16="http://schemas.microsoft.com/office/drawing/2014/main" id="{94065879-2B31-4C19-93D2-8D6A19BBA4B3}"/>
              </a:ext>
            </a:extLst>
          </p:cNvPr>
          <p:cNvCxnSpPr>
            <a:cxnSpLocks/>
            <a:stCxn id="25" idx="15"/>
          </p:cNvCxnSpPr>
          <p:nvPr/>
        </p:nvCxnSpPr>
        <p:spPr>
          <a:xfrm flipH="1">
            <a:off x="5342125" y="3869141"/>
            <a:ext cx="537425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51DEBDAE-0271-4E96-AD2B-AB9A7B8E4D82}"/>
              </a:ext>
            </a:extLst>
          </p:cNvPr>
          <p:cNvSpPr txBox="1"/>
          <p:nvPr/>
        </p:nvSpPr>
        <p:spPr>
          <a:xfrm>
            <a:off x="6096000" y="1495969"/>
            <a:ext cx="45000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Для решения распределения автобусов между рейсами был реализован алгоритм по выбору ближайшего, свободного автобуса.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B1ADBEEB-2426-410C-A0FD-EF2B0C1DA159}"/>
              </a:ext>
            </a:extLst>
          </p:cNvPr>
          <p:cNvSpPr txBox="1"/>
          <p:nvPr/>
        </p:nvSpPr>
        <p:spPr>
          <a:xfrm>
            <a:off x="6161911" y="4964425"/>
            <a:ext cx="459317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Для разрешения проблемы, связанной с генерацией задач, был реализован сервис, который генерирует поручения относительно вылета/прилета самолета.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E97FD21-1C94-4BD0-A542-AE928603430D}"/>
              </a:ext>
            </a:extLst>
          </p:cNvPr>
          <p:cNvSpPr txBox="1"/>
          <p:nvPr/>
        </p:nvSpPr>
        <p:spPr>
          <a:xfrm>
            <a:off x="6096000" y="3407475"/>
            <a:ext cx="4725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b="1" dirty="0">
                <a:solidFill>
                  <a:schemeClr val="bg1"/>
                </a:solidFill>
              </a:rPr>
              <a:t>Был реализован веб-интерфейс для </a:t>
            </a:r>
          </a:p>
          <a:p>
            <a:r>
              <a:rPr lang="ru-RU" b="1" dirty="0">
                <a:solidFill>
                  <a:schemeClr val="bg1"/>
                </a:solidFill>
              </a:rPr>
              <a:t>решения проблемы контроля над исполнителем в случае нештатных ситуаций.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6D90C2EB-832E-45A7-92F5-A6C06A33B1A0}"/>
              </a:ext>
            </a:extLst>
          </p:cNvPr>
          <p:cNvSpPr txBox="1"/>
          <p:nvPr/>
        </p:nvSpPr>
        <p:spPr>
          <a:xfrm>
            <a:off x="4251001" y="179392"/>
            <a:ext cx="4769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b="1" dirty="0">
                <a:solidFill>
                  <a:schemeClr val="accent2"/>
                </a:solidFill>
              </a:rPr>
              <a:t>Решение</a:t>
            </a:r>
            <a:endParaRPr lang="ru-RU" sz="5400" b="1" dirty="0"/>
          </a:p>
        </p:txBody>
      </p:sp>
      <p:sp>
        <p:nvSpPr>
          <p:cNvPr id="2" name="Шестиугольник 1">
            <a:extLst>
              <a:ext uri="{FF2B5EF4-FFF2-40B4-BE49-F238E27FC236}">
                <a16:creationId xmlns:a16="http://schemas.microsoft.com/office/drawing/2014/main" id="{A5633E41-4D43-ADD5-A0D0-B749FE92E065}"/>
              </a:ext>
            </a:extLst>
          </p:cNvPr>
          <p:cNvSpPr/>
          <p:nvPr/>
        </p:nvSpPr>
        <p:spPr>
          <a:xfrm>
            <a:off x="11338123" y="618358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4699234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Прямоугольник: скругленные противолежащие углы 1">
            <a:extLst>
              <a:ext uri="{FF2B5EF4-FFF2-40B4-BE49-F238E27FC236}">
                <a16:creationId xmlns:a16="http://schemas.microsoft.com/office/drawing/2014/main" id="{C1B74FFC-22B1-4F16-9F6B-5FCDAD8B4FD8}"/>
              </a:ext>
            </a:extLst>
          </p:cNvPr>
          <p:cNvSpPr/>
          <p:nvPr/>
        </p:nvSpPr>
        <p:spPr>
          <a:xfrm>
            <a:off x="966000" y="1807289"/>
            <a:ext cx="3240000" cy="2069999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Прямоугольник: скругленные противолежащие углы 2">
            <a:extLst>
              <a:ext uri="{FF2B5EF4-FFF2-40B4-BE49-F238E27FC236}">
                <a16:creationId xmlns:a16="http://schemas.microsoft.com/office/drawing/2014/main" id="{7613D9BA-71A9-47BA-9567-325935C95C35}"/>
              </a:ext>
            </a:extLst>
          </p:cNvPr>
          <p:cNvSpPr/>
          <p:nvPr/>
        </p:nvSpPr>
        <p:spPr>
          <a:xfrm>
            <a:off x="4476000" y="1808639"/>
            <a:ext cx="3240000" cy="2069999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: скругленные противолежащие углы 3">
            <a:extLst>
              <a:ext uri="{FF2B5EF4-FFF2-40B4-BE49-F238E27FC236}">
                <a16:creationId xmlns:a16="http://schemas.microsoft.com/office/drawing/2014/main" id="{8E3A65CF-5054-4F37-A296-63B5A4B88DAC}"/>
              </a:ext>
            </a:extLst>
          </p:cNvPr>
          <p:cNvSpPr/>
          <p:nvPr/>
        </p:nvSpPr>
        <p:spPr>
          <a:xfrm>
            <a:off x="7986000" y="1807289"/>
            <a:ext cx="3240000" cy="2069999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: скругленные противолежащие углы 4">
            <a:extLst>
              <a:ext uri="{FF2B5EF4-FFF2-40B4-BE49-F238E27FC236}">
                <a16:creationId xmlns:a16="http://schemas.microsoft.com/office/drawing/2014/main" id="{B4EABFCB-BC9E-49CA-B4C2-475EE823A99E}"/>
              </a:ext>
            </a:extLst>
          </p:cNvPr>
          <p:cNvSpPr/>
          <p:nvPr/>
        </p:nvSpPr>
        <p:spPr>
          <a:xfrm>
            <a:off x="966000" y="4014001"/>
            <a:ext cx="3240000" cy="2069999"/>
          </a:xfrm>
          <a:prstGeom prst="round2DiagRect">
            <a:avLst>
              <a:gd name="adj1" fmla="val 0"/>
              <a:gd name="adj2" fmla="val 29398"/>
            </a:avLst>
          </a:prstGeom>
          <a:noFill/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: скругленные противолежащие углы 5">
            <a:extLst>
              <a:ext uri="{FF2B5EF4-FFF2-40B4-BE49-F238E27FC236}">
                <a16:creationId xmlns:a16="http://schemas.microsoft.com/office/drawing/2014/main" id="{DCDEC2BC-358F-4DF5-8FD1-FEAA284982E5}"/>
              </a:ext>
            </a:extLst>
          </p:cNvPr>
          <p:cNvSpPr/>
          <p:nvPr/>
        </p:nvSpPr>
        <p:spPr>
          <a:xfrm>
            <a:off x="4476000" y="4015351"/>
            <a:ext cx="3240000" cy="2069999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bg2">
              <a:lumMod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: скругленные противолежащие углы 6">
            <a:extLst>
              <a:ext uri="{FF2B5EF4-FFF2-40B4-BE49-F238E27FC236}">
                <a16:creationId xmlns:a16="http://schemas.microsoft.com/office/drawing/2014/main" id="{B029E86A-194E-4E64-9BCE-1139E8AFD8C7}"/>
              </a:ext>
            </a:extLst>
          </p:cNvPr>
          <p:cNvSpPr/>
          <p:nvPr/>
        </p:nvSpPr>
        <p:spPr>
          <a:xfrm>
            <a:off x="7986000" y="4014001"/>
            <a:ext cx="3240000" cy="2069999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bg2">
              <a:lumMod val="25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: скругленные противолежащие углы 7">
            <a:extLst>
              <a:ext uri="{FF2B5EF4-FFF2-40B4-BE49-F238E27FC236}">
                <a16:creationId xmlns:a16="http://schemas.microsoft.com/office/drawing/2014/main" id="{6CBA279B-9704-4BE5-AA02-3B3B1821AC92}"/>
              </a:ext>
            </a:extLst>
          </p:cNvPr>
          <p:cNvSpPr/>
          <p:nvPr/>
        </p:nvSpPr>
        <p:spPr>
          <a:xfrm>
            <a:off x="1383347" y="1944000"/>
            <a:ext cx="2494632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0F5774C-1F1F-43D3-BDFC-31644976D97E}"/>
              </a:ext>
            </a:extLst>
          </p:cNvPr>
          <p:cNvSpPr txBox="1"/>
          <p:nvPr/>
        </p:nvSpPr>
        <p:spPr>
          <a:xfrm>
            <a:off x="2001324" y="1929494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Шаг 01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65B4786-C55A-48E9-A2B3-6B2B0820C3C3}"/>
              </a:ext>
            </a:extLst>
          </p:cNvPr>
          <p:cNvSpPr txBox="1"/>
          <p:nvPr/>
        </p:nvSpPr>
        <p:spPr>
          <a:xfrm>
            <a:off x="2310924" y="408732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170B3D-3C0A-4666-BC5C-B7F2E420283A}"/>
              </a:ext>
            </a:extLst>
          </p:cNvPr>
          <p:cNvSpPr txBox="1"/>
          <p:nvPr/>
        </p:nvSpPr>
        <p:spPr>
          <a:xfrm>
            <a:off x="9330923" y="407321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AE8D70C-0335-4404-8578-3DE67239AEF6}"/>
              </a:ext>
            </a:extLst>
          </p:cNvPr>
          <p:cNvSpPr txBox="1"/>
          <p:nvPr/>
        </p:nvSpPr>
        <p:spPr>
          <a:xfrm>
            <a:off x="1294021" y="2441971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Принцип работы 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DE372FAA-4895-48D7-8EF3-0AAF6AF17A00}"/>
              </a:ext>
            </a:extLst>
          </p:cNvPr>
          <p:cNvSpPr/>
          <p:nvPr/>
        </p:nvSpPr>
        <p:spPr>
          <a:xfrm>
            <a:off x="1200587" y="2831381"/>
            <a:ext cx="27708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Составили общую концепцию решения кейса.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CC4918B-D1AF-461E-8054-92A1DE882C5A}"/>
              </a:ext>
            </a:extLst>
          </p:cNvPr>
          <p:cNvSpPr txBox="1"/>
          <p:nvPr/>
        </p:nvSpPr>
        <p:spPr>
          <a:xfrm>
            <a:off x="1383347" y="4689839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Тестирование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0B2B15A-7D64-44A5-89CF-2F01009FB53A}"/>
              </a:ext>
            </a:extLst>
          </p:cNvPr>
          <p:cNvSpPr txBox="1"/>
          <p:nvPr/>
        </p:nvSpPr>
        <p:spPr>
          <a:xfrm>
            <a:off x="4804020" y="2441971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 Алгоритмы</a:t>
            </a:r>
          </a:p>
        </p:txBody>
      </p:sp>
      <p:sp>
        <p:nvSpPr>
          <p:cNvPr id="25" name="Прямоугольник 24">
            <a:extLst>
              <a:ext uri="{FF2B5EF4-FFF2-40B4-BE49-F238E27FC236}">
                <a16:creationId xmlns:a16="http://schemas.microsoft.com/office/drawing/2014/main" id="{7DAFE2C4-848A-4478-8936-6B1CCD0A0A76}"/>
              </a:ext>
            </a:extLst>
          </p:cNvPr>
          <p:cNvSpPr/>
          <p:nvPr/>
        </p:nvSpPr>
        <p:spPr>
          <a:xfrm>
            <a:off x="4710586" y="2831381"/>
            <a:ext cx="27708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Сформулировали алгоритм подбора автобусов под задачи.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7175AF0E-DE91-4EB7-B0F9-8C3501126558}"/>
              </a:ext>
            </a:extLst>
          </p:cNvPr>
          <p:cNvSpPr txBox="1"/>
          <p:nvPr/>
        </p:nvSpPr>
        <p:spPr>
          <a:xfrm>
            <a:off x="8314020" y="2423797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/>
              <a:t>MVP</a:t>
            </a:r>
            <a:r>
              <a:rPr lang="ru-RU" sz="2000" b="1" dirty="0"/>
              <a:t> </a:t>
            </a:r>
          </a:p>
        </p:txBody>
      </p:sp>
      <p:sp>
        <p:nvSpPr>
          <p:cNvPr id="27" name="Прямоугольник 26">
            <a:extLst>
              <a:ext uri="{FF2B5EF4-FFF2-40B4-BE49-F238E27FC236}">
                <a16:creationId xmlns:a16="http://schemas.microsoft.com/office/drawing/2014/main" id="{F4D09E8D-E8C9-4345-9555-FE9E175C99C9}"/>
              </a:ext>
            </a:extLst>
          </p:cNvPr>
          <p:cNvSpPr/>
          <p:nvPr/>
        </p:nvSpPr>
        <p:spPr>
          <a:xfrm>
            <a:off x="8176966" y="2810110"/>
            <a:ext cx="294739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Реализовали минимальный функционал для диспетчера.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7FCAD95-FE7E-4139-942E-AFE23B61E7A2}"/>
              </a:ext>
            </a:extLst>
          </p:cNvPr>
          <p:cNvSpPr txBox="1"/>
          <p:nvPr/>
        </p:nvSpPr>
        <p:spPr>
          <a:xfrm>
            <a:off x="4593292" y="4682589"/>
            <a:ext cx="300541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/>
              <a:t> </a:t>
            </a:r>
            <a:r>
              <a:rPr lang="ru-RU" b="1" dirty="0">
                <a:solidFill>
                  <a:schemeClr val="bg1"/>
                </a:solidFill>
              </a:rPr>
              <a:t>Реализация и тестирование</a:t>
            </a:r>
            <a:endParaRPr lang="ru-RU" sz="2000" b="1" dirty="0">
              <a:solidFill>
                <a:schemeClr val="bg1"/>
              </a:solidFill>
            </a:endParaRPr>
          </a:p>
        </p:txBody>
      </p:sp>
      <p:sp>
        <p:nvSpPr>
          <p:cNvPr id="29" name="Прямоугольник 28">
            <a:extLst>
              <a:ext uri="{FF2B5EF4-FFF2-40B4-BE49-F238E27FC236}">
                <a16:creationId xmlns:a16="http://schemas.microsoft.com/office/drawing/2014/main" id="{29570E1D-C179-4817-8C7C-79F9F30468EB}"/>
              </a:ext>
            </a:extLst>
          </p:cNvPr>
          <p:cNvSpPr/>
          <p:nvPr/>
        </p:nvSpPr>
        <p:spPr>
          <a:xfrm>
            <a:off x="4710586" y="5107715"/>
            <a:ext cx="2770827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 </a:t>
            </a:r>
            <a:r>
              <a:rPr lang="ru-RU" sz="1400" dirty="0">
                <a:solidFill>
                  <a:schemeClr val="bg1"/>
                </a:solidFill>
              </a:rPr>
              <a:t>Доработать проект</a:t>
            </a:r>
            <a:r>
              <a:rPr lang="en-US" sz="1400" dirty="0">
                <a:solidFill>
                  <a:schemeClr val="bg1"/>
                </a:solidFill>
              </a:rPr>
              <a:t>, </a:t>
            </a:r>
            <a:r>
              <a:rPr lang="ru-RU" sz="1400" dirty="0">
                <a:solidFill>
                  <a:schemeClr val="bg1"/>
                </a:solidFill>
              </a:rPr>
              <a:t>добавить реализацию для водителя и руководителя.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3661D45-0462-45B7-9296-32C05A495F58}"/>
              </a:ext>
            </a:extLst>
          </p:cNvPr>
          <p:cNvSpPr txBox="1"/>
          <p:nvPr/>
        </p:nvSpPr>
        <p:spPr>
          <a:xfrm>
            <a:off x="8314020" y="4682589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u-RU" sz="2000" b="1" dirty="0">
                <a:solidFill>
                  <a:schemeClr val="bg1"/>
                </a:solidFill>
              </a:rPr>
              <a:t>Релиз</a:t>
            </a:r>
            <a:r>
              <a:rPr lang="ru-RU" sz="2000" b="1" dirty="0"/>
              <a:t> </a:t>
            </a:r>
          </a:p>
        </p:txBody>
      </p:sp>
      <p:sp>
        <p:nvSpPr>
          <p:cNvPr id="31" name="Прямоугольник 30">
            <a:extLst>
              <a:ext uri="{FF2B5EF4-FFF2-40B4-BE49-F238E27FC236}">
                <a16:creationId xmlns:a16="http://schemas.microsoft.com/office/drawing/2014/main" id="{1664AC52-5E56-4717-9304-DA51C41CC9B0}"/>
              </a:ext>
            </a:extLst>
          </p:cNvPr>
          <p:cNvSpPr/>
          <p:nvPr/>
        </p:nvSpPr>
        <p:spPr>
          <a:xfrm>
            <a:off x="8220586" y="5071999"/>
            <a:ext cx="27708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>
                <a:solidFill>
                  <a:schemeClr val="bg1"/>
                </a:solidFill>
              </a:rPr>
              <a:t>Демонстрация готового программного продукта.</a:t>
            </a:r>
            <a:r>
              <a:rPr lang="ru-RU" sz="1400" dirty="0"/>
              <a:t>.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46BB8E06-3E57-42EB-A0FD-05459337372C}"/>
              </a:ext>
            </a:extLst>
          </p:cNvPr>
          <p:cNvSpPr txBox="1"/>
          <p:nvPr/>
        </p:nvSpPr>
        <p:spPr>
          <a:xfrm>
            <a:off x="4218722" y="356913"/>
            <a:ext cx="375455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ru-RU" sz="4400" b="1" dirty="0">
                <a:solidFill>
                  <a:schemeClr val="accent2"/>
                </a:solidFill>
              </a:rPr>
              <a:t>План</a:t>
            </a:r>
            <a:r>
              <a:rPr lang="ru-RU" sz="4400" dirty="0">
                <a:solidFill>
                  <a:schemeClr val="accent2"/>
                </a:solidFill>
              </a:rPr>
              <a:t> </a:t>
            </a:r>
            <a:r>
              <a:rPr lang="ru-RU" sz="4400" b="1" dirty="0"/>
              <a:t>развития</a:t>
            </a:r>
          </a:p>
        </p:txBody>
      </p:sp>
      <p:sp>
        <p:nvSpPr>
          <p:cNvPr id="34" name="Шестиугольник 33">
            <a:extLst>
              <a:ext uri="{FF2B5EF4-FFF2-40B4-BE49-F238E27FC236}">
                <a16:creationId xmlns:a16="http://schemas.microsoft.com/office/drawing/2014/main" id="{B10C09DA-8F20-8B3C-24EC-0BC08459A338}"/>
              </a:ext>
            </a:extLst>
          </p:cNvPr>
          <p:cNvSpPr/>
          <p:nvPr/>
        </p:nvSpPr>
        <p:spPr>
          <a:xfrm>
            <a:off x="11338123" y="618358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4</a:t>
            </a:r>
          </a:p>
        </p:txBody>
      </p:sp>
      <p:sp>
        <p:nvSpPr>
          <p:cNvPr id="35" name="Прямоугольник: скругленные противолежащие углы 34">
            <a:extLst>
              <a:ext uri="{FF2B5EF4-FFF2-40B4-BE49-F238E27FC236}">
                <a16:creationId xmlns:a16="http://schemas.microsoft.com/office/drawing/2014/main" id="{6082D422-AF45-B2BC-1801-F4380140484F}"/>
              </a:ext>
            </a:extLst>
          </p:cNvPr>
          <p:cNvSpPr/>
          <p:nvPr/>
        </p:nvSpPr>
        <p:spPr>
          <a:xfrm>
            <a:off x="4893346" y="1939468"/>
            <a:ext cx="2494632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 </a:t>
            </a:r>
          </a:p>
        </p:txBody>
      </p:sp>
      <p:sp>
        <p:nvSpPr>
          <p:cNvPr id="36" name="Прямоугольник: скругленные противолежащие углы 35">
            <a:extLst>
              <a:ext uri="{FF2B5EF4-FFF2-40B4-BE49-F238E27FC236}">
                <a16:creationId xmlns:a16="http://schemas.microsoft.com/office/drawing/2014/main" id="{CE469DF8-2A4D-749C-C336-395182A67F7C}"/>
              </a:ext>
            </a:extLst>
          </p:cNvPr>
          <p:cNvSpPr/>
          <p:nvPr/>
        </p:nvSpPr>
        <p:spPr>
          <a:xfrm>
            <a:off x="8403346" y="1961519"/>
            <a:ext cx="2494632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BC2EBA0-FC17-DC08-5BD2-5F7D14608C49}"/>
              </a:ext>
            </a:extLst>
          </p:cNvPr>
          <p:cNvSpPr txBox="1"/>
          <p:nvPr/>
        </p:nvSpPr>
        <p:spPr>
          <a:xfrm>
            <a:off x="9021323" y="1925358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Шаг 03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232B43C2-12B9-1DA8-413E-20A2BA232F44}"/>
              </a:ext>
            </a:extLst>
          </p:cNvPr>
          <p:cNvSpPr txBox="1"/>
          <p:nvPr/>
        </p:nvSpPr>
        <p:spPr>
          <a:xfrm>
            <a:off x="5511323" y="1927013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Шаг 02</a:t>
            </a:r>
          </a:p>
        </p:txBody>
      </p:sp>
      <p:sp>
        <p:nvSpPr>
          <p:cNvPr id="39" name="Прямоугольник: скругленные противолежащие углы 38">
            <a:extLst>
              <a:ext uri="{FF2B5EF4-FFF2-40B4-BE49-F238E27FC236}">
                <a16:creationId xmlns:a16="http://schemas.microsoft.com/office/drawing/2014/main" id="{BC3946F6-3FA4-D16A-75A5-0DD07ED68A61}"/>
              </a:ext>
            </a:extLst>
          </p:cNvPr>
          <p:cNvSpPr/>
          <p:nvPr/>
        </p:nvSpPr>
        <p:spPr>
          <a:xfrm>
            <a:off x="1383347" y="4135654"/>
            <a:ext cx="2494632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0" name="Прямоугольник: скругленные противолежащие углы 39">
            <a:extLst>
              <a:ext uri="{FF2B5EF4-FFF2-40B4-BE49-F238E27FC236}">
                <a16:creationId xmlns:a16="http://schemas.microsoft.com/office/drawing/2014/main" id="{6D7BF1F0-F2C6-8D9F-9E3A-DB3982A74B84}"/>
              </a:ext>
            </a:extLst>
          </p:cNvPr>
          <p:cNvSpPr/>
          <p:nvPr/>
        </p:nvSpPr>
        <p:spPr>
          <a:xfrm>
            <a:off x="4893346" y="4145168"/>
            <a:ext cx="2494632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1" name="Прямоугольник: скругленные противолежащие углы 40">
            <a:extLst>
              <a:ext uri="{FF2B5EF4-FFF2-40B4-BE49-F238E27FC236}">
                <a16:creationId xmlns:a16="http://schemas.microsoft.com/office/drawing/2014/main" id="{6333ECB2-B917-AB46-9155-250646C6DD80}"/>
              </a:ext>
            </a:extLst>
          </p:cNvPr>
          <p:cNvSpPr/>
          <p:nvPr/>
        </p:nvSpPr>
        <p:spPr>
          <a:xfrm>
            <a:off x="8403346" y="4130267"/>
            <a:ext cx="2494632" cy="495000"/>
          </a:xfrm>
          <a:prstGeom prst="round2DiagRect">
            <a:avLst>
              <a:gd name="adj1" fmla="val 0"/>
              <a:gd name="adj2" fmla="val 29398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B37E3FDB-5728-791C-0882-D061AC44B6AB}"/>
              </a:ext>
            </a:extLst>
          </p:cNvPr>
          <p:cNvSpPr txBox="1"/>
          <p:nvPr/>
        </p:nvSpPr>
        <p:spPr>
          <a:xfrm>
            <a:off x="8976660" y="4126971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Шаг 06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F932C0-F4D7-D641-6DE7-84F188BF34B3}"/>
              </a:ext>
            </a:extLst>
          </p:cNvPr>
          <p:cNvSpPr txBox="1"/>
          <p:nvPr/>
        </p:nvSpPr>
        <p:spPr>
          <a:xfrm>
            <a:off x="5511323" y="4126971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Шаг 05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5BEFFC20-59AE-E3C6-A1C5-845EA87A9172}"/>
              </a:ext>
            </a:extLst>
          </p:cNvPr>
          <p:cNvSpPr txBox="1"/>
          <p:nvPr/>
        </p:nvSpPr>
        <p:spPr>
          <a:xfrm>
            <a:off x="2001324" y="4126971"/>
            <a:ext cx="12586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800" b="1" dirty="0">
                <a:solidFill>
                  <a:schemeClr val="bg1"/>
                </a:solidFill>
              </a:rPr>
              <a:t>Шаг 04</a:t>
            </a:r>
          </a:p>
        </p:txBody>
      </p:sp>
      <p:sp>
        <p:nvSpPr>
          <p:cNvPr id="45" name="Прямоугольник 44">
            <a:extLst>
              <a:ext uri="{FF2B5EF4-FFF2-40B4-BE49-F238E27FC236}">
                <a16:creationId xmlns:a16="http://schemas.microsoft.com/office/drawing/2014/main" id="{139D245A-9CA7-CBDD-EA19-C5ADC83FE7E0}"/>
              </a:ext>
            </a:extLst>
          </p:cNvPr>
          <p:cNvSpPr/>
          <p:nvPr/>
        </p:nvSpPr>
        <p:spPr>
          <a:xfrm>
            <a:off x="1200587" y="5089949"/>
            <a:ext cx="277082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1400" dirty="0"/>
              <a:t>Проверили работу, реализованных сервисов.</a:t>
            </a:r>
          </a:p>
        </p:txBody>
      </p:sp>
    </p:spTree>
    <p:extLst>
      <p:ext uri="{BB962C8B-B14F-4D97-AF65-F5344CB8AC3E}">
        <p14:creationId xmlns:p14="http://schemas.microsoft.com/office/powerpoint/2010/main" val="17739071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рямоугольник 2">
            <a:extLst>
              <a:ext uri="{FF2B5EF4-FFF2-40B4-BE49-F238E27FC236}">
                <a16:creationId xmlns:a16="http://schemas.microsoft.com/office/drawing/2014/main" id="{99F9C61E-E36B-4AA1-9B32-253C81A9D207}"/>
              </a:ext>
            </a:extLst>
          </p:cNvPr>
          <p:cNvSpPr/>
          <p:nvPr/>
        </p:nvSpPr>
        <p:spPr>
          <a:xfrm>
            <a:off x="0" y="0"/>
            <a:ext cx="7532340" cy="6858000"/>
          </a:xfrm>
          <a:custGeom>
            <a:avLst/>
            <a:gdLst>
              <a:gd name="connsiteX0" fmla="*/ 0 w 4050000"/>
              <a:gd name="connsiteY0" fmla="*/ 0 h 6984000"/>
              <a:gd name="connsiteX1" fmla="*/ 4050000 w 4050000"/>
              <a:gd name="connsiteY1" fmla="*/ 0 h 6984000"/>
              <a:gd name="connsiteX2" fmla="*/ 4050000 w 4050000"/>
              <a:gd name="connsiteY2" fmla="*/ 6984000 h 6984000"/>
              <a:gd name="connsiteX3" fmla="*/ 0 w 4050000"/>
              <a:gd name="connsiteY3" fmla="*/ 6984000 h 6984000"/>
              <a:gd name="connsiteX4" fmla="*/ 0 w 4050000"/>
              <a:gd name="connsiteY4" fmla="*/ 0 h 6984000"/>
              <a:gd name="connsiteX0" fmla="*/ 0 w 7379940"/>
              <a:gd name="connsiteY0" fmla="*/ 15240 h 6999240"/>
              <a:gd name="connsiteX1" fmla="*/ 7379940 w 7379940"/>
              <a:gd name="connsiteY1" fmla="*/ 0 h 6999240"/>
              <a:gd name="connsiteX2" fmla="*/ 4050000 w 7379940"/>
              <a:gd name="connsiteY2" fmla="*/ 6999240 h 6999240"/>
              <a:gd name="connsiteX3" fmla="*/ 0 w 7379940"/>
              <a:gd name="connsiteY3" fmla="*/ 6999240 h 6999240"/>
              <a:gd name="connsiteX4" fmla="*/ 0 w 7379940"/>
              <a:gd name="connsiteY4" fmla="*/ 15240 h 6999240"/>
              <a:gd name="connsiteX0" fmla="*/ 0 w 7379940"/>
              <a:gd name="connsiteY0" fmla="*/ 15240 h 6999240"/>
              <a:gd name="connsiteX1" fmla="*/ 7379940 w 7379940"/>
              <a:gd name="connsiteY1" fmla="*/ 0 h 6999240"/>
              <a:gd name="connsiteX2" fmla="*/ 4598640 w 7379940"/>
              <a:gd name="connsiteY2" fmla="*/ 6999240 h 6999240"/>
              <a:gd name="connsiteX3" fmla="*/ 0 w 7379940"/>
              <a:gd name="connsiteY3" fmla="*/ 6999240 h 6999240"/>
              <a:gd name="connsiteX4" fmla="*/ 0 w 7379940"/>
              <a:gd name="connsiteY4" fmla="*/ 15240 h 6999240"/>
              <a:gd name="connsiteX0" fmla="*/ 0 w 7509480"/>
              <a:gd name="connsiteY0" fmla="*/ 38100 h 7022100"/>
              <a:gd name="connsiteX1" fmla="*/ 7509480 w 7509480"/>
              <a:gd name="connsiteY1" fmla="*/ 0 h 7022100"/>
              <a:gd name="connsiteX2" fmla="*/ 4598640 w 7509480"/>
              <a:gd name="connsiteY2" fmla="*/ 7022100 h 7022100"/>
              <a:gd name="connsiteX3" fmla="*/ 0 w 7509480"/>
              <a:gd name="connsiteY3" fmla="*/ 7022100 h 7022100"/>
              <a:gd name="connsiteX4" fmla="*/ 0 w 7509480"/>
              <a:gd name="connsiteY4" fmla="*/ 38100 h 7022100"/>
              <a:gd name="connsiteX0" fmla="*/ 0 w 7532340"/>
              <a:gd name="connsiteY0" fmla="*/ 0 h 6984000"/>
              <a:gd name="connsiteX1" fmla="*/ 7532340 w 7532340"/>
              <a:gd name="connsiteY1" fmla="*/ 7620 h 6984000"/>
              <a:gd name="connsiteX2" fmla="*/ 4598640 w 7532340"/>
              <a:gd name="connsiteY2" fmla="*/ 6984000 h 6984000"/>
              <a:gd name="connsiteX3" fmla="*/ 0 w 7532340"/>
              <a:gd name="connsiteY3" fmla="*/ 6984000 h 6984000"/>
              <a:gd name="connsiteX4" fmla="*/ 0 w 7532340"/>
              <a:gd name="connsiteY4" fmla="*/ 0 h 6984000"/>
              <a:gd name="connsiteX0" fmla="*/ 0 w 7532340"/>
              <a:gd name="connsiteY0" fmla="*/ 0 h 6984000"/>
              <a:gd name="connsiteX1" fmla="*/ 7532340 w 7532340"/>
              <a:gd name="connsiteY1" fmla="*/ 2770 h 6984000"/>
              <a:gd name="connsiteX2" fmla="*/ 4598640 w 7532340"/>
              <a:gd name="connsiteY2" fmla="*/ 6984000 h 6984000"/>
              <a:gd name="connsiteX3" fmla="*/ 0 w 7532340"/>
              <a:gd name="connsiteY3" fmla="*/ 6984000 h 6984000"/>
              <a:gd name="connsiteX4" fmla="*/ 0 w 7532340"/>
              <a:gd name="connsiteY4" fmla="*/ 0 h 698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2340" h="6984000">
                <a:moveTo>
                  <a:pt x="0" y="0"/>
                </a:moveTo>
                <a:lnTo>
                  <a:pt x="7532340" y="2770"/>
                </a:lnTo>
                <a:lnTo>
                  <a:pt x="4598640" y="6984000"/>
                </a:lnTo>
                <a:lnTo>
                  <a:pt x="0" y="6984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2">
            <a:extLst>
              <a:ext uri="{FF2B5EF4-FFF2-40B4-BE49-F238E27FC236}">
                <a16:creationId xmlns:a16="http://schemas.microsoft.com/office/drawing/2014/main" id="{5E22F419-5D2B-48E1-8D1A-A0588A1B8D01}"/>
              </a:ext>
            </a:extLst>
          </p:cNvPr>
          <p:cNvSpPr/>
          <p:nvPr/>
        </p:nvSpPr>
        <p:spPr>
          <a:xfrm>
            <a:off x="198253" y="188999"/>
            <a:ext cx="7067747" cy="6466633"/>
          </a:xfrm>
          <a:custGeom>
            <a:avLst/>
            <a:gdLst>
              <a:gd name="connsiteX0" fmla="*/ 0 w 4050000"/>
              <a:gd name="connsiteY0" fmla="*/ 0 h 6984000"/>
              <a:gd name="connsiteX1" fmla="*/ 4050000 w 4050000"/>
              <a:gd name="connsiteY1" fmla="*/ 0 h 6984000"/>
              <a:gd name="connsiteX2" fmla="*/ 4050000 w 4050000"/>
              <a:gd name="connsiteY2" fmla="*/ 6984000 h 6984000"/>
              <a:gd name="connsiteX3" fmla="*/ 0 w 4050000"/>
              <a:gd name="connsiteY3" fmla="*/ 6984000 h 6984000"/>
              <a:gd name="connsiteX4" fmla="*/ 0 w 4050000"/>
              <a:gd name="connsiteY4" fmla="*/ 0 h 6984000"/>
              <a:gd name="connsiteX0" fmla="*/ 0 w 7379940"/>
              <a:gd name="connsiteY0" fmla="*/ 15240 h 6999240"/>
              <a:gd name="connsiteX1" fmla="*/ 7379940 w 7379940"/>
              <a:gd name="connsiteY1" fmla="*/ 0 h 6999240"/>
              <a:gd name="connsiteX2" fmla="*/ 4050000 w 7379940"/>
              <a:gd name="connsiteY2" fmla="*/ 6999240 h 6999240"/>
              <a:gd name="connsiteX3" fmla="*/ 0 w 7379940"/>
              <a:gd name="connsiteY3" fmla="*/ 6999240 h 6999240"/>
              <a:gd name="connsiteX4" fmla="*/ 0 w 7379940"/>
              <a:gd name="connsiteY4" fmla="*/ 15240 h 6999240"/>
              <a:gd name="connsiteX0" fmla="*/ 0 w 7379940"/>
              <a:gd name="connsiteY0" fmla="*/ 15240 h 6999240"/>
              <a:gd name="connsiteX1" fmla="*/ 7379940 w 7379940"/>
              <a:gd name="connsiteY1" fmla="*/ 0 h 6999240"/>
              <a:gd name="connsiteX2" fmla="*/ 4598640 w 7379940"/>
              <a:gd name="connsiteY2" fmla="*/ 6999240 h 6999240"/>
              <a:gd name="connsiteX3" fmla="*/ 0 w 7379940"/>
              <a:gd name="connsiteY3" fmla="*/ 6999240 h 6999240"/>
              <a:gd name="connsiteX4" fmla="*/ 0 w 7379940"/>
              <a:gd name="connsiteY4" fmla="*/ 15240 h 6999240"/>
              <a:gd name="connsiteX0" fmla="*/ 0 w 7509480"/>
              <a:gd name="connsiteY0" fmla="*/ 38100 h 7022100"/>
              <a:gd name="connsiteX1" fmla="*/ 7509480 w 7509480"/>
              <a:gd name="connsiteY1" fmla="*/ 0 h 7022100"/>
              <a:gd name="connsiteX2" fmla="*/ 4598640 w 7509480"/>
              <a:gd name="connsiteY2" fmla="*/ 7022100 h 7022100"/>
              <a:gd name="connsiteX3" fmla="*/ 0 w 7509480"/>
              <a:gd name="connsiteY3" fmla="*/ 7022100 h 7022100"/>
              <a:gd name="connsiteX4" fmla="*/ 0 w 7509480"/>
              <a:gd name="connsiteY4" fmla="*/ 38100 h 7022100"/>
              <a:gd name="connsiteX0" fmla="*/ 0 w 7532340"/>
              <a:gd name="connsiteY0" fmla="*/ 0 h 6984000"/>
              <a:gd name="connsiteX1" fmla="*/ 7532340 w 7532340"/>
              <a:gd name="connsiteY1" fmla="*/ 7620 h 6984000"/>
              <a:gd name="connsiteX2" fmla="*/ 4598640 w 7532340"/>
              <a:gd name="connsiteY2" fmla="*/ 6984000 h 6984000"/>
              <a:gd name="connsiteX3" fmla="*/ 0 w 7532340"/>
              <a:gd name="connsiteY3" fmla="*/ 6984000 h 6984000"/>
              <a:gd name="connsiteX4" fmla="*/ 0 w 7532340"/>
              <a:gd name="connsiteY4" fmla="*/ 0 h 6984000"/>
              <a:gd name="connsiteX0" fmla="*/ 0 w 7532340"/>
              <a:gd name="connsiteY0" fmla="*/ 0 h 6984000"/>
              <a:gd name="connsiteX1" fmla="*/ 7532340 w 7532340"/>
              <a:gd name="connsiteY1" fmla="*/ 2770 h 6984000"/>
              <a:gd name="connsiteX2" fmla="*/ 4598640 w 7532340"/>
              <a:gd name="connsiteY2" fmla="*/ 6984000 h 6984000"/>
              <a:gd name="connsiteX3" fmla="*/ 0 w 7532340"/>
              <a:gd name="connsiteY3" fmla="*/ 6984000 h 6984000"/>
              <a:gd name="connsiteX4" fmla="*/ 0 w 7532340"/>
              <a:gd name="connsiteY4" fmla="*/ 0 h 6984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532340" h="6984000">
                <a:moveTo>
                  <a:pt x="0" y="0"/>
                </a:moveTo>
                <a:lnTo>
                  <a:pt x="7532340" y="2770"/>
                </a:lnTo>
                <a:lnTo>
                  <a:pt x="4598640" y="6984000"/>
                </a:lnTo>
                <a:lnTo>
                  <a:pt x="0" y="6984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39A666-5B41-4C6D-A82D-3ACFD2D2B24F}"/>
              </a:ext>
            </a:extLst>
          </p:cNvPr>
          <p:cNvSpPr txBox="1"/>
          <p:nvPr/>
        </p:nvSpPr>
        <p:spPr>
          <a:xfrm>
            <a:off x="8029169" y="2354982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React</a:t>
            </a:r>
            <a:endParaRPr lang="ru-RU" sz="2000" b="1" dirty="0"/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72B9984D-717D-4CD5-9EC5-EC2B227A0079}"/>
              </a:ext>
            </a:extLst>
          </p:cNvPr>
          <p:cNvSpPr/>
          <p:nvPr/>
        </p:nvSpPr>
        <p:spPr>
          <a:xfrm>
            <a:off x="8924752" y="1346257"/>
            <a:ext cx="321395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Были использованы </a:t>
            </a:r>
            <a:r>
              <a:rPr lang="en-US" dirty="0"/>
              <a:t>Pandas</a:t>
            </a:r>
            <a:r>
              <a:rPr lang="ru-RU" dirty="0"/>
              <a:t>, </a:t>
            </a:r>
            <a:r>
              <a:rPr lang="en-US" dirty="0"/>
              <a:t>Fast </a:t>
            </a:r>
            <a:r>
              <a:rPr lang="en-US" dirty="0" err="1"/>
              <a:t>Api</a:t>
            </a:r>
            <a:r>
              <a:rPr lang="ru-RU" dirty="0"/>
              <a:t>, </a:t>
            </a:r>
            <a:r>
              <a:rPr lang="en-US" dirty="0" err="1"/>
              <a:t>Numpy</a:t>
            </a:r>
            <a:r>
              <a:rPr lang="en-US" dirty="0"/>
              <a:t>, Network X</a:t>
            </a:r>
            <a:r>
              <a:rPr lang="ru-RU" dirty="0"/>
              <a:t>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5B42D17-99DA-41C3-83E3-245A55B4E28B}"/>
              </a:ext>
            </a:extLst>
          </p:cNvPr>
          <p:cNvSpPr txBox="1"/>
          <p:nvPr/>
        </p:nvSpPr>
        <p:spPr>
          <a:xfrm>
            <a:off x="7265999" y="3870486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Node JS</a:t>
            </a:r>
            <a:endParaRPr lang="ru-RU" sz="2000" b="1" dirty="0"/>
          </a:p>
        </p:txBody>
      </p:sp>
      <p:sp>
        <p:nvSpPr>
          <p:cNvPr id="12" name="Прямоугольник 11">
            <a:extLst>
              <a:ext uri="{FF2B5EF4-FFF2-40B4-BE49-F238E27FC236}">
                <a16:creationId xmlns:a16="http://schemas.microsoft.com/office/drawing/2014/main" id="{457C0931-3A9A-44A2-B182-93EDB0CF011F}"/>
              </a:ext>
            </a:extLst>
          </p:cNvPr>
          <p:cNvSpPr/>
          <p:nvPr/>
        </p:nvSpPr>
        <p:spPr>
          <a:xfrm>
            <a:off x="7265998" y="4211288"/>
            <a:ext cx="3347129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С помощью </a:t>
            </a:r>
            <a:r>
              <a:rPr lang="en-US" dirty="0"/>
              <a:t>Node </a:t>
            </a:r>
            <a:r>
              <a:rPr lang="en-US" dirty="0" err="1"/>
              <a:t>js</a:t>
            </a:r>
            <a:r>
              <a:rPr lang="en-US" dirty="0"/>
              <a:t> </a:t>
            </a:r>
            <a:r>
              <a:rPr lang="ru-RU" dirty="0"/>
              <a:t>реализуется сервер аутентификации и время для модели.</a:t>
            </a:r>
            <a:r>
              <a:rPr lang="en-US" dirty="0"/>
              <a:t> </a:t>
            </a:r>
            <a:endParaRPr lang="ru-RU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1793FA1-A059-477C-B6F2-D9D0F7D35595}"/>
              </a:ext>
            </a:extLst>
          </p:cNvPr>
          <p:cNvSpPr txBox="1"/>
          <p:nvPr/>
        </p:nvSpPr>
        <p:spPr>
          <a:xfrm>
            <a:off x="6477821" y="5409001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БД. </a:t>
            </a:r>
            <a:r>
              <a:rPr lang="en-US" sz="2000" b="1" dirty="0"/>
              <a:t>SQLite</a:t>
            </a:r>
            <a:endParaRPr lang="ru-RU" sz="2000" b="1" dirty="0"/>
          </a:p>
        </p:txBody>
      </p:sp>
      <p:sp>
        <p:nvSpPr>
          <p:cNvPr id="16" name="Прямоугольник 15">
            <a:extLst>
              <a:ext uri="{FF2B5EF4-FFF2-40B4-BE49-F238E27FC236}">
                <a16:creationId xmlns:a16="http://schemas.microsoft.com/office/drawing/2014/main" id="{4F3F9FA1-9582-48FA-AC40-5A02829E22C3}"/>
              </a:ext>
            </a:extLst>
          </p:cNvPr>
          <p:cNvSpPr/>
          <p:nvPr/>
        </p:nvSpPr>
        <p:spPr>
          <a:xfrm>
            <a:off x="6477821" y="5755149"/>
            <a:ext cx="400213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База данных позволяет хранить информацию для реализации программного продукта.</a:t>
            </a: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48E0CCD-0F62-4CF6-8133-13F94AFF6DDD}"/>
              </a:ext>
            </a:extLst>
          </p:cNvPr>
          <p:cNvSpPr/>
          <p:nvPr/>
        </p:nvSpPr>
        <p:spPr>
          <a:xfrm>
            <a:off x="7594897" y="127139"/>
            <a:ext cx="417415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4400" b="1" dirty="0"/>
              <a:t>Стек технологий</a:t>
            </a:r>
          </a:p>
        </p:txBody>
      </p:sp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1DCE7D00-0565-4BE1-9C83-EA9DDF7DECD6}"/>
              </a:ext>
            </a:extLst>
          </p:cNvPr>
          <p:cNvSpPr/>
          <p:nvPr/>
        </p:nvSpPr>
        <p:spPr>
          <a:xfrm>
            <a:off x="6006000" y="3870486"/>
            <a:ext cx="1260000" cy="1260000"/>
          </a:xfrm>
          <a:custGeom>
            <a:avLst/>
            <a:gdLst>
              <a:gd name="connsiteX0" fmla="*/ 630000 w 1260000"/>
              <a:gd name="connsiteY0" fmla="*/ 95508 h 1260000"/>
              <a:gd name="connsiteX1" fmla="*/ 90000 w 1260000"/>
              <a:gd name="connsiteY1" fmla="*/ 632754 h 1260000"/>
              <a:gd name="connsiteX2" fmla="*/ 630000 w 1260000"/>
              <a:gd name="connsiteY2" fmla="*/ 1170000 h 1260000"/>
              <a:gd name="connsiteX3" fmla="*/ 1170000 w 1260000"/>
              <a:gd name="connsiteY3" fmla="*/ 632754 h 1260000"/>
              <a:gd name="connsiteX4" fmla="*/ 630000 w 1260000"/>
              <a:gd name="connsiteY4" fmla="*/ 95508 h 1260000"/>
              <a:gd name="connsiteX5" fmla="*/ 630000 w 1260000"/>
              <a:gd name="connsiteY5" fmla="*/ 0 h 1260000"/>
              <a:gd name="connsiteX6" fmla="*/ 1260000 w 1260000"/>
              <a:gd name="connsiteY6" fmla="*/ 630000 h 1260000"/>
              <a:gd name="connsiteX7" fmla="*/ 630000 w 1260000"/>
              <a:gd name="connsiteY7" fmla="*/ 1260000 h 1260000"/>
              <a:gd name="connsiteX8" fmla="*/ 0 w 1260000"/>
              <a:gd name="connsiteY8" fmla="*/ 630000 h 1260000"/>
              <a:gd name="connsiteX9" fmla="*/ 630000 w 1260000"/>
              <a:gd name="connsiteY9" fmla="*/ 0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0000" h="1260000">
                <a:moveTo>
                  <a:pt x="630000" y="95508"/>
                </a:moveTo>
                <a:cubicBezTo>
                  <a:pt x="331766" y="95508"/>
                  <a:pt x="90000" y="336041"/>
                  <a:pt x="90000" y="632754"/>
                </a:cubicBezTo>
                <a:cubicBezTo>
                  <a:pt x="90000" y="929467"/>
                  <a:pt x="331766" y="1170000"/>
                  <a:pt x="630000" y="1170000"/>
                </a:cubicBezTo>
                <a:cubicBezTo>
                  <a:pt x="928234" y="1170000"/>
                  <a:pt x="1170000" y="929467"/>
                  <a:pt x="1170000" y="632754"/>
                </a:cubicBezTo>
                <a:cubicBezTo>
                  <a:pt x="1170000" y="336041"/>
                  <a:pt x="928234" y="95508"/>
                  <a:pt x="630000" y="95508"/>
                </a:cubicBezTo>
                <a:close/>
                <a:moveTo>
                  <a:pt x="630000" y="0"/>
                </a:moveTo>
                <a:cubicBezTo>
                  <a:pt x="977939" y="0"/>
                  <a:pt x="1260000" y="282061"/>
                  <a:pt x="1260000" y="630000"/>
                </a:cubicBezTo>
                <a:cubicBezTo>
                  <a:pt x="1260000" y="977939"/>
                  <a:pt x="977939" y="1260000"/>
                  <a:pt x="630000" y="1260000"/>
                </a:cubicBezTo>
                <a:cubicBezTo>
                  <a:pt x="282061" y="1260000"/>
                  <a:pt x="0" y="977939"/>
                  <a:pt x="0" y="630000"/>
                </a:cubicBezTo>
                <a:cubicBezTo>
                  <a:pt x="0" y="282061"/>
                  <a:pt x="282061" y="0"/>
                  <a:pt x="63000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2" name="Полилиния: фигура 21">
            <a:extLst>
              <a:ext uri="{FF2B5EF4-FFF2-40B4-BE49-F238E27FC236}">
                <a16:creationId xmlns:a16="http://schemas.microsoft.com/office/drawing/2014/main" id="{D797F856-0476-4BD9-9208-357B9487055D}"/>
              </a:ext>
            </a:extLst>
          </p:cNvPr>
          <p:cNvSpPr/>
          <p:nvPr/>
        </p:nvSpPr>
        <p:spPr>
          <a:xfrm>
            <a:off x="6769170" y="2353014"/>
            <a:ext cx="1260000" cy="1260000"/>
          </a:xfrm>
          <a:custGeom>
            <a:avLst/>
            <a:gdLst>
              <a:gd name="connsiteX0" fmla="*/ 630000 w 1260000"/>
              <a:gd name="connsiteY0" fmla="*/ 95508 h 1260000"/>
              <a:gd name="connsiteX1" fmla="*/ 90000 w 1260000"/>
              <a:gd name="connsiteY1" fmla="*/ 632754 h 1260000"/>
              <a:gd name="connsiteX2" fmla="*/ 630000 w 1260000"/>
              <a:gd name="connsiteY2" fmla="*/ 1170000 h 1260000"/>
              <a:gd name="connsiteX3" fmla="*/ 1170000 w 1260000"/>
              <a:gd name="connsiteY3" fmla="*/ 632754 h 1260000"/>
              <a:gd name="connsiteX4" fmla="*/ 630000 w 1260000"/>
              <a:gd name="connsiteY4" fmla="*/ 95508 h 1260000"/>
              <a:gd name="connsiteX5" fmla="*/ 630000 w 1260000"/>
              <a:gd name="connsiteY5" fmla="*/ 0 h 1260000"/>
              <a:gd name="connsiteX6" fmla="*/ 1260000 w 1260000"/>
              <a:gd name="connsiteY6" fmla="*/ 630000 h 1260000"/>
              <a:gd name="connsiteX7" fmla="*/ 630000 w 1260000"/>
              <a:gd name="connsiteY7" fmla="*/ 1260000 h 1260000"/>
              <a:gd name="connsiteX8" fmla="*/ 0 w 1260000"/>
              <a:gd name="connsiteY8" fmla="*/ 630000 h 1260000"/>
              <a:gd name="connsiteX9" fmla="*/ 630000 w 1260000"/>
              <a:gd name="connsiteY9" fmla="*/ 0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0000" h="1260000">
                <a:moveTo>
                  <a:pt x="630000" y="95508"/>
                </a:moveTo>
                <a:cubicBezTo>
                  <a:pt x="331766" y="95508"/>
                  <a:pt x="90000" y="336041"/>
                  <a:pt x="90000" y="632754"/>
                </a:cubicBezTo>
                <a:cubicBezTo>
                  <a:pt x="90000" y="929467"/>
                  <a:pt x="331766" y="1170000"/>
                  <a:pt x="630000" y="1170000"/>
                </a:cubicBezTo>
                <a:cubicBezTo>
                  <a:pt x="928234" y="1170000"/>
                  <a:pt x="1170000" y="929467"/>
                  <a:pt x="1170000" y="632754"/>
                </a:cubicBezTo>
                <a:cubicBezTo>
                  <a:pt x="1170000" y="336041"/>
                  <a:pt x="928234" y="95508"/>
                  <a:pt x="630000" y="95508"/>
                </a:cubicBezTo>
                <a:close/>
                <a:moveTo>
                  <a:pt x="630000" y="0"/>
                </a:moveTo>
                <a:cubicBezTo>
                  <a:pt x="977939" y="0"/>
                  <a:pt x="1260000" y="282061"/>
                  <a:pt x="1260000" y="630000"/>
                </a:cubicBezTo>
                <a:cubicBezTo>
                  <a:pt x="1260000" y="977939"/>
                  <a:pt x="977939" y="1260000"/>
                  <a:pt x="630000" y="1260000"/>
                </a:cubicBezTo>
                <a:cubicBezTo>
                  <a:pt x="282061" y="1260000"/>
                  <a:pt x="0" y="977939"/>
                  <a:pt x="0" y="630000"/>
                </a:cubicBezTo>
                <a:cubicBezTo>
                  <a:pt x="0" y="282061"/>
                  <a:pt x="282061" y="0"/>
                  <a:pt x="63000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0E880B-7E2C-4A09-9D65-EB8FAAA377B4}"/>
              </a:ext>
            </a:extLst>
          </p:cNvPr>
          <p:cNvSpPr txBox="1"/>
          <p:nvPr/>
        </p:nvSpPr>
        <p:spPr>
          <a:xfrm>
            <a:off x="6388175" y="4269653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accent2"/>
                </a:solidFill>
              </a:rPr>
              <a:t>0</a:t>
            </a:r>
            <a:r>
              <a:rPr lang="en-US" sz="2400" b="1" dirty="0">
                <a:solidFill>
                  <a:schemeClr val="accent2"/>
                </a:solidFill>
              </a:rPr>
              <a:t>3</a:t>
            </a:r>
            <a:endParaRPr lang="ru-RU" sz="2400" b="1" dirty="0">
              <a:solidFill>
                <a:schemeClr val="accent2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E16966-EEA6-49FA-9598-38D6F3B31BBF}"/>
              </a:ext>
            </a:extLst>
          </p:cNvPr>
          <p:cNvSpPr txBox="1"/>
          <p:nvPr/>
        </p:nvSpPr>
        <p:spPr>
          <a:xfrm>
            <a:off x="7151345" y="2753124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accent2"/>
                </a:solidFill>
              </a:rPr>
              <a:t>0</a:t>
            </a:r>
            <a:r>
              <a:rPr lang="en-US" sz="2400" b="1" dirty="0">
                <a:solidFill>
                  <a:schemeClr val="accent2"/>
                </a:solidFill>
              </a:rPr>
              <a:t>2</a:t>
            </a:r>
            <a:endParaRPr lang="ru-RU" sz="2400" b="1" dirty="0">
              <a:solidFill>
                <a:schemeClr val="accent2"/>
              </a:solidFill>
            </a:endParaRPr>
          </a:p>
        </p:txBody>
      </p:sp>
      <p:sp>
        <p:nvSpPr>
          <p:cNvPr id="28" name="Полилиния: фигура 27">
            <a:extLst>
              <a:ext uri="{FF2B5EF4-FFF2-40B4-BE49-F238E27FC236}">
                <a16:creationId xmlns:a16="http://schemas.microsoft.com/office/drawing/2014/main" id="{7D1EEC21-2F4A-4AAD-B439-ED4F2EF000C4}"/>
              </a:ext>
            </a:extLst>
          </p:cNvPr>
          <p:cNvSpPr/>
          <p:nvPr/>
        </p:nvSpPr>
        <p:spPr>
          <a:xfrm>
            <a:off x="5217821" y="5409001"/>
            <a:ext cx="1260000" cy="1260000"/>
          </a:xfrm>
          <a:custGeom>
            <a:avLst/>
            <a:gdLst>
              <a:gd name="connsiteX0" fmla="*/ 630000 w 1260000"/>
              <a:gd name="connsiteY0" fmla="*/ 95508 h 1260000"/>
              <a:gd name="connsiteX1" fmla="*/ 90000 w 1260000"/>
              <a:gd name="connsiteY1" fmla="*/ 632754 h 1260000"/>
              <a:gd name="connsiteX2" fmla="*/ 630000 w 1260000"/>
              <a:gd name="connsiteY2" fmla="*/ 1170000 h 1260000"/>
              <a:gd name="connsiteX3" fmla="*/ 1170000 w 1260000"/>
              <a:gd name="connsiteY3" fmla="*/ 632754 h 1260000"/>
              <a:gd name="connsiteX4" fmla="*/ 630000 w 1260000"/>
              <a:gd name="connsiteY4" fmla="*/ 95508 h 1260000"/>
              <a:gd name="connsiteX5" fmla="*/ 630000 w 1260000"/>
              <a:gd name="connsiteY5" fmla="*/ 0 h 1260000"/>
              <a:gd name="connsiteX6" fmla="*/ 1260000 w 1260000"/>
              <a:gd name="connsiteY6" fmla="*/ 630000 h 1260000"/>
              <a:gd name="connsiteX7" fmla="*/ 630000 w 1260000"/>
              <a:gd name="connsiteY7" fmla="*/ 1260000 h 1260000"/>
              <a:gd name="connsiteX8" fmla="*/ 0 w 1260000"/>
              <a:gd name="connsiteY8" fmla="*/ 630000 h 1260000"/>
              <a:gd name="connsiteX9" fmla="*/ 630000 w 1260000"/>
              <a:gd name="connsiteY9" fmla="*/ 0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0000" h="1260000">
                <a:moveTo>
                  <a:pt x="630000" y="95508"/>
                </a:moveTo>
                <a:cubicBezTo>
                  <a:pt x="331766" y="95508"/>
                  <a:pt x="90000" y="336041"/>
                  <a:pt x="90000" y="632754"/>
                </a:cubicBezTo>
                <a:cubicBezTo>
                  <a:pt x="90000" y="929467"/>
                  <a:pt x="331766" y="1170000"/>
                  <a:pt x="630000" y="1170000"/>
                </a:cubicBezTo>
                <a:cubicBezTo>
                  <a:pt x="928234" y="1170000"/>
                  <a:pt x="1170000" y="929467"/>
                  <a:pt x="1170000" y="632754"/>
                </a:cubicBezTo>
                <a:cubicBezTo>
                  <a:pt x="1170000" y="336041"/>
                  <a:pt x="928234" y="95508"/>
                  <a:pt x="630000" y="95508"/>
                </a:cubicBezTo>
                <a:close/>
                <a:moveTo>
                  <a:pt x="630000" y="0"/>
                </a:moveTo>
                <a:cubicBezTo>
                  <a:pt x="977939" y="0"/>
                  <a:pt x="1260000" y="282061"/>
                  <a:pt x="1260000" y="630000"/>
                </a:cubicBezTo>
                <a:cubicBezTo>
                  <a:pt x="1260000" y="977939"/>
                  <a:pt x="977939" y="1260000"/>
                  <a:pt x="630000" y="1260000"/>
                </a:cubicBezTo>
                <a:cubicBezTo>
                  <a:pt x="282061" y="1260000"/>
                  <a:pt x="0" y="977939"/>
                  <a:pt x="0" y="630000"/>
                </a:cubicBezTo>
                <a:cubicBezTo>
                  <a:pt x="0" y="282061"/>
                  <a:pt x="282061" y="0"/>
                  <a:pt x="63000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1D01E42-DAF6-4EF6-8097-6086076607BA}"/>
              </a:ext>
            </a:extLst>
          </p:cNvPr>
          <p:cNvSpPr txBox="1"/>
          <p:nvPr/>
        </p:nvSpPr>
        <p:spPr>
          <a:xfrm>
            <a:off x="5619035" y="5789630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accent2"/>
                </a:solidFill>
              </a:rPr>
              <a:t>0</a:t>
            </a:r>
            <a:r>
              <a:rPr lang="en-US" sz="2400" b="1" dirty="0">
                <a:solidFill>
                  <a:schemeClr val="accent2"/>
                </a:solidFill>
              </a:rPr>
              <a:t>4</a:t>
            </a:r>
            <a:endParaRPr lang="ru-RU" sz="2400" b="1" dirty="0">
              <a:solidFill>
                <a:schemeClr val="accent2"/>
              </a:solidFill>
            </a:endParaRPr>
          </a:p>
        </p:txBody>
      </p:sp>
      <p:sp>
        <p:nvSpPr>
          <p:cNvPr id="2" name="Шестиугольник 1">
            <a:extLst>
              <a:ext uri="{FF2B5EF4-FFF2-40B4-BE49-F238E27FC236}">
                <a16:creationId xmlns:a16="http://schemas.microsoft.com/office/drawing/2014/main" id="{480F20FA-66F6-A22B-ECEB-2F8149717612}"/>
              </a:ext>
            </a:extLst>
          </p:cNvPr>
          <p:cNvSpPr/>
          <p:nvPr/>
        </p:nvSpPr>
        <p:spPr>
          <a:xfrm>
            <a:off x="11338123" y="618358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5</a:t>
            </a:r>
          </a:p>
        </p:txBody>
      </p:sp>
      <p:sp>
        <p:nvSpPr>
          <p:cNvPr id="4" name="Полилиния: фигура 3">
            <a:extLst>
              <a:ext uri="{FF2B5EF4-FFF2-40B4-BE49-F238E27FC236}">
                <a16:creationId xmlns:a16="http://schemas.microsoft.com/office/drawing/2014/main" id="{33C7948C-6AD5-0AD1-B718-C24790FCF855}"/>
              </a:ext>
            </a:extLst>
          </p:cNvPr>
          <p:cNvSpPr/>
          <p:nvPr/>
        </p:nvSpPr>
        <p:spPr>
          <a:xfrm>
            <a:off x="7664754" y="972833"/>
            <a:ext cx="1260000" cy="1260000"/>
          </a:xfrm>
          <a:custGeom>
            <a:avLst/>
            <a:gdLst>
              <a:gd name="connsiteX0" fmla="*/ 630000 w 1260000"/>
              <a:gd name="connsiteY0" fmla="*/ 95508 h 1260000"/>
              <a:gd name="connsiteX1" fmla="*/ 90000 w 1260000"/>
              <a:gd name="connsiteY1" fmla="*/ 632754 h 1260000"/>
              <a:gd name="connsiteX2" fmla="*/ 630000 w 1260000"/>
              <a:gd name="connsiteY2" fmla="*/ 1170000 h 1260000"/>
              <a:gd name="connsiteX3" fmla="*/ 1170000 w 1260000"/>
              <a:gd name="connsiteY3" fmla="*/ 632754 h 1260000"/>
              <a:gd name="connsiteX4" fmla="*/ 630000 w 1260000"/>
              <a:gd name="connsiteY4" fmla="*/ 95508 h 1260000"/>
              <a:gd name="connsiteX5" fmla="*/ 630000 w 1260000"/>
              <a:gd name="connsiteY5" fmla="*/ 0 h 1260000"/>
              <a:gd name="connsiteX6" fmla="*/ 1260000 w 1260000"/>
              <a:gd name="connsiteY6" fmla="*/ 630000 h 1260000"/>
              <a:gd name="connsiteX7" fmla="*/ 630000 w 1260000"/>
              <a:gd name="connsiteY7" fmla="*/ 1260000 h 1260000"/>
              <a:gd name="connsiteX8" fmla="*/ 0 w 1260000"/>
              <a:gd name="connsiteY8" fmla="*/ 630000 h 1260000"/>
              <a:gd name="connsiteX9" fmla="*/ 630000 w 1260000"/>
              <a:gd name="connsiteY9" fmla="*/ 0 h 126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60000" h="1260000">
                <a:moveTo>
                  <a:pt x="630000" y="95508"/>
                </a:moveTo>
                <a:cubicBezTo>
                  <a:pt x="331766" y="95508"/>
                  <a:pt x="90000" y="336041"/>
                  <a:pt x="90000" y="632754"/>
                </a:cubicBezTo>
                <a:cubicBezTo>
                  <a:pt x="90000" y="929467"/>
                  <a:pt x="331766" y="1170000"/>
                  <a:pt x="630000" y="1170000"/>
                </a:cubicBezTo>
                <a:cubicBezTo>
                  <a:pt x="928234" y="1170000"/>
                  <a:pt x="1170000" y="929467"/>
                  <a:pt x="1170000" y="632754"/>
                </a:cubicBezTo>
                <a:cubicBezTo>
                  <a:pt x="1170000" y="336041"/>
                  <a:pt x="928234" y="95508"/>
                  <a:pt x="630000" y="95508"/>
                </a:cubicBezTo>
                <a:close/>
                <a:moveTo>
                  <a:pt x="630000" y="0"/>
                </a:moveTo>
                <a:cubicBezTo>
                  <a:pt x="977939" y="0"/>
                  <a:pt x="1260000" y="282061"/>
                  <a:pt x="1260000" y="630000"/>
                </a:cubicBezTo>
                <a:cubicBezTo>
                  <a:pt x="1260000" y="977939"/>
                  <a:pt x="977939" y="1260000"/>
                  <a:pt x="630000" y="1260000"/>
                </a:cubicBezTo>
                <a:cubicBezTo>
                  <a:pt x="282061" y="1260000"/>
                  <a:pt x="0" y="977939"/>
                  <a:pt x="0" y="630000"/>
                </a:cubicBezTo>
                <a:cubicBezTo>
                  <a:pt x="0" y="282061"/>
                  <a:pt x="282061" y="0"/>
                  <a:pt x="630000" y="0"/>
                </a:cubicBezTo>
                <a:close/>
              </a:path>
            </a:pathLst>
          </a:cu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98BCDF-D4E4-0839-09D0-1683F951371B}"/>
              </a:ext>
            </a:extLst>
          </p:cNvPr>
          <p:cNvSpPr txBox="1"/>
          <p:nvPr/>
        </p:nvSpPr>
        <p:spPr>
          <a:xfrm>
            <a:off x="8046929" y="1372943"/>
            <a:ext cx="4956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2400" b="1" dirty="0">
                <a:solidFill>
                  <a:schemeClr val="accent2"/>
                </a:solidFill>
              </a:rPr>
              <a:t>01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22BB4F-A449-A1B7-5DC5-81A128AF6B6A}"/>
              </a:ext>
            </a:extLst>
          </p:cNvPr>
          <p:cNvSpPr txBox="1"/>
          <p:nvPr/>
        </p:nvSpPr>
        <p:spPr>
          <a:xfrm>
            <a:off x="8924752" y="1002621"/>
            <a:ext cx="25839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Python</a:t>
            </a:r>
            <a:endParaRPr lang="ru-RU" sz="2000" b="1" dirty="0"/>
          </a:p>
        </p:txBody>
      </p:sp>
      <p:sp>
        <p:nvSpPr>
          <p:cNvPr id="10" name="Прямоугольник 9">
            <a:extLst>
              <a:ext uri="{FF2B5EF4-FFF2-40B4-BE49-F238E27FC236}">
                <a16:creationId xmlns:a16="http://schemas.microsoft.com/office/drawing/2014/main" id="{E0FDA796-1564-E87A-4371-BD13DF8A9509}"/>
              </a:ext>
            </a:extLst>
          </p:cNvPr>
          <p:cNvSpPr/>
          <p:nvPr/>
        </p:nvSpPr>
        <p:spPr>
          <a:xfrm>
            <a:off x="8029169" y="2701950"/>
            <a:ext cx="373988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u-RU" dirty="0"/>
              <a:t>Реализация интерфейсов для диспетчера, водителя, руководителя.</a:t>
            </a:r>
          </a:p>
        </p:txBody>
      </p:sp>
    </p:spTree>
    <p:extLst>
      <p:ext uri="{BB962C8B-B14F-4D97-AF65-F5344CB8AC3E}">
        <p14:creationId xmlns:p14="http://schemas.microsoft.com/office/powerpoint/2010/main" val="24986478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Шестиугольник 39">
            <a:extLst>
              <a:ext uri="{FF2B5EF4-FFF2-40B4-BE49-F238E27FC236}">
                <a16:creationId xmlns:a16="http://schemas.microsoft.com/office/drawing/2014/main" id="{0B111486-262E-435B-B4B7-37442DEE4097}"/>
              </a:ext>
            </a:extLst>
          </p:cNvPr>
          <p:cNvSpPr/>
          <p:nvPr/>
        </p:nvSpPr>
        <p:spPr>
          <a:xfrm>
            <a:off x="7184161" y="1664934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6B8E0E-916E-446C-8132-93622B2B0F73}"/>
              </a:ext>
            </a:extLst>
          </p:cNvPr>
          <p:cNvSpPr/>
          <p:nvPr/>
        </p:nvSpPr>
        <p:spPr>
          <a:xfrm rot="1363364">
            <a:off x="6394095" y="-354265"/>
            <a:ext cx="511263" cy="5141117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83936 w 540000"/>
              <a:gd name="connsiteY2" fmla="*/ 526612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57468 w 540000"/>
              <a:gd name="connsiteY2" fmla="*/ 5215249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3701 w 540000"/>
              <a:gd name="connsiteY2" fmla="*/ 5217802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7531 w 540000"/>
              <a:gd name="connsiteY2" fmla="*/ 520845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6158 w 540000"/>
              <a:gd name="connsiteY0" fmla="*/ 233622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36158 w 540000"/>
              <a:gd name="connsiteY4" fmla="*/ 233622 h 5400000"/>
              <a:gd name="connsiteX0" fmla="*/ 21991 w 540000"/>
              <a:gd name="connsiteY0" fmla="*/ 232632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21991 w 540000"/>
              <a:gd name="connsiteY4" fmla="*/ 232632 h 5400000"/>
              <a:gd name="connsiteX0" fmla="*/ 21991 w 528835"/>
              <a:gd name="connsiteY0" fmla="*/ 191934 h 5359302"/>
              <a:gd name="connsiteX1" fmla="*/ 528835 w 528835"/>
              <a:gd name="connsiteY1" fmla="*/ 0 h 5359302"/>
              <a:gd name="connsiteX2" fmla="*/ 465692 w 528835"/>
              <a:gd name="connsiteY2" fmla="*/ 5163362 h 5359302"/>
              <a:gd name="connsiteX3" fmla="*/ 0 w 528835"/>
              <a:gd name="connsiteY3" fmla="*/ 5359302 h 5359302"/>
              <a:gd name="connsiteX4" fmla="*/ 21991 w 528835"/>
              <a:gd name="connsiteY4" fmla="*/ 191934 h 5359302"/>
              <a:gd name="connsiteX0" fmla="*/ 13681 w 528835"/>
              <a:gd name="connsiteY0" fmla="*/ 188390 h 5359302"/>
              <a:gd name="connsiteX1" fmla="*/ 528835 w 528835"/>
              <a:gd name="connsiteY1" fmla="*/ 0 h 5359302"/>
              <a:gd name="connsiteX2" fmla="*/ 465692 w 528835"/>
              <a:gd name="connsiteY2" fmla="*/ 5163362 h 5359302"/>
              <a:gd name="connsiteX3" fmla="*/ 0 w 528835"/>
              <a:gd name="connsiteY3" fmla="*/ 5359302 h 5359302"/>
              <a:gd name="connsiteX4" fmla="*/ 13681 w 528835"/>
              <a:gd name="connsiteY4" fmla="*/ 188390 h 5359302"/>
              <a:gd name="connsiteX0" fmla="*/ 13681 w 511263"/>
              <a:gd name="connsiteY0" fmla="*/ 180730 h 5351642"/>
              <a:gd name="connsiteX1" fmla="*/ 511263 w 511263"/>
              <a:gd name="connsiteY1" fmla="*/ 0 h 5351642"/>
              <a:gd name="connsiteX2" fmla="*/ 465692 w 511263"/>
              <a:gd name="connsiteY2" fmla="*/ 5155702 h 5351642"/>
              <a:gd name="connsiteX3" fmla="*/ 0 w 511263"/>
              <a:gd name="connsiteY3" fmla="*/ 5351642 h 5351642"/>
              <a:gd name="connsiteX4" fmla="*/ 13681 w 511263"/>
              <a:gd name="connsiteY4" fmla="*/ 180730 h 5351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11263" h="5351642">
                <a:moveTo>
                  <a:pt x="13681" y="180730"/>
                </a:moveTo>
                <a:lnTo>
                  <a:pt x="511263" y="0"/>
                </a:lnTo>
                <a:lnTo>
                  <a:pt x="465692" y="5155702"/>
                </a:lnTo>
                <a:lnTo>
                  <a:pt x="0" y="5351642"/>
                </a:lnTo>
                <a:cubicBezTo>
                  <a:pt x="7330" y="3629186"/>
                  <a:pt x="6351" y="1903186"/>
                  <a:pt x="13681" y="18073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D43E661-D69B-4EC6-8FFE-EB226B9C184A}"/>
              </a:ext>
            </a:extLst>
          </p:cNvPr>
          <p:cNvSpPr/>
          <p:nvPr/>
        </p:nvSpPr>
        <p:spPr>
          <a:xfrm rot="1363364">
            <a:off x="4641529" y="2895559"/>
            <a:ext cx="532615" cy="4399242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2 w 540000"/>
              <a:gd name="connsiteY0" fmla="*/ 222006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32 w 540000"/>
              <a:gd name="connsiteY4" fmla="*/ 222006 h 5400000"/>
              <a:gd name="connsiteX0" fmla="*/ 32 w 540000"/>
              <a:gd name="connsiteY0" fmla="*/ 138230 h 5316224"/>
              <a:gd name="connsiteX1" fmla="*/ 537219 w 540000"/>
              <a:gd name="connsiteY1" fmla="*/ 0 h 5316224"/>
              <a:gd name="connsiteX2" fmla="*/ 540000 w 540000"/>
              <a:gd name="connsiteY2" fmla="*/ 5316224 h 5316224"/>
              <a:gd name="connsiteX3" fmla="*/ 0 w 540000"/>
              <a:gd name="connsiteY3" fmla="*/ 5316224 h 5316224"/>
              <a:gd name="connsiteX4" fmla="*/ 32 w 540000"/>
              <a:gd name="connsiteY4" fmla="*/ 138230 h 5316224"/>
              <a:gd name="connsiteX0" fmla="*/ 1332 w 540000"/>
              <a:gd name="connsiteY0" fmla="*/ 182433 h 5316224"/>
              <a:gd name="connsiteX1" fmla="*/ 537219 w 540000"/>
              <a:gd name="connsiteY1" fmla="*/ 0 h 5316224"/>
              <a:gd name="connsiteX2" fmla="*/ 540000 w 540000"/>
              <a:gd name="connsiteY2" fmla="*/ 5316224 h 5316224"/>
              <a:gd name="connsiteX3" fmla="*/ 0 w 540000"/>
              <a:gd name="connsiteY3" fmla="*/ 5316224 h 5316224"/>
              <a:gd name="connsiteX4" fmla="*/ 1332 w 540000"/>
              <a:gd name="connsiteY4" fmla="*/ 182433 h 5316224"/>
              <a:gd name="connsiteX0" fmla="*/ 1332 w 540000"/>
              <a:gd name="connsiteY0" fmla="*/ 197076 h 5330867"/>
              <a:gd name="connsiteX1" fmla="*/ 531087 w 540000"/>
              <a:gd name="connsiteY1" fmla="*/ 0 h 5330867"/>
              <a:gd name="connsiteX2" fmla="*/ 540000 w 540000"/>
              <a:gd name="connsiteY2" fmla="*/ 5330867 h 5330867"/>
              <a:gd name="connsiteX3" fmla="*/ 0 w 540000"/>
              <a:gd name="connsiteY3" fmla="*/ 5330867 h 5330867"/>
              <a:gd name="connsiteX4" fmla="*/ 1332 w 540000"/>
              <a:gd name="connsiteY4" fmla="*/ 197076 h 5330867"/>
              <a:gd name="connsiteX0" fmla="*/ 8892 w 540000"/>
              <a:gd name="connsiteY0" fmla="*/ 190468 h 5330867"/>
              <a:gd name="connsiteX1" fmla="*/ 531087 w 540000"/>
              <a:gd name="connsiteY1" fmla="*/ 0 h 5330867"/>
              <a:gd name="connsiteX2" fmla="*/ 540000 w 540000"/>
              <a:gd name="connsiteY2" fmla="*/ 5330867 h 5330867"/>
              <a:gd name="connsiteX3" fmla="*/ 0 w 540000"/>
              <a:gd name="connsiteY3" fmla="*/ 5330867 h 5330867"/>
              <a:gd name="connsiteX4" fmla="*/ 8892 w 540000"/>
              <a:gd name="connsiteY4" fmla="*/ 190468 h 5330867"/>
              <a:gd name="connsiteX0" fmla="*/ 8892 w 540000"/>
              <a:gd name="connsiteY0" fmla="*/ 178924 h 5319323"/>
              <a:gd name="connsiteX1" fmla="*/ 528177 w 540000"/>
              <a:gd name="connsiteY1" fmla="*/ 0 h 5319323"/>
              <a:gd name="connsiteX2" fmla="*/ 540000 w 540000"/>
              <a:gd name="connsiteY2" fmla="*/ 5319323 h 5319323"/>
              <a:gd name="connsiteX3" fmla="*/ 0 w 540000"/>
              <a:gd name="connsiteY3" fmla="*/ 5319323 h 5319323"/>
              <a:gd name="connsiteX4" fmla="*/ 8892 w 540000"/>
              <a:gd name="connsiteY4" fmla="*/ 178924 h 5319323"/>
              <a:gd name="connsiteX0" fmla="*/ 8892 w 532615"/>
              <a:gd name="connsiteY0" fmla="*/ 178924 h 5319323"/>
              <a:gd name="connsiteX1" fmla="*/ 528177 w 532615"/>
              <a:gd name="connsiteY1" fmla="*/ 0 h 5319323"/>
              <a:gd name="connsiteX2" fmla="*/ 532615 w 532615"/>
              <a:gd name="connsiteY2" fmla="*/ 5083327 h 5319323"/>
              <a:gd name="connsiteX3" fmla="*/ 0 w 532615"/>
              <a:gd name="connsiteY3" fmla="*/ 5319323 h 5319323"/>
              <a:gd name="connsiteX4" fmla="*/ 8892 w 532615"/>
              <a:gd name="connsiteY4" fmla="*/ 178924 h 53193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2615" h="5319323">
                <a:moveTo>
                  <a:pt x="8892" y="178924"/>
                </a:moveTo>
                <a:lnTo>
                  <a:pt x="528177" y="0"/>
                </a:lnTo>
                <a:cubicBezTo>
                  <a:pt x="529656" y="1694442"/>
                  <a:pt x="531136" y="3388885"/>
                  <a:pt x="532615" y="5083327"/>
                </a:cubicBezTo>
                <a:lnTo>
                  <a:pt x="0" y="5319323"/>
                </a:lnTo>
                <a:cubicBezTo>
                  <a:pt x="11" y="3593325"/>
                  <a:pt x="8881" y="1904922"/>
                  <a:pt x="8892" y="178924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5DF29FB0-2825-4E75-80D6-FDFD8999BD20}"/>
              </a:ext>
            </a:extLst>
          </p:cNvPr>
          <p:cNvSpPr/>
          <p:nvPr/>
        </p:nvSpPr>
        <p:spPr>
          <a:xfrm>
            <a:off x="10437953" y="2895321"/>
            <a:ext cx="1733937" cy="396267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0A06D-BE18-42F6-B6FD-5711770E378C}"/>
              </a:ext>
            </a:extLst>
          </p:cNvPr>
          <p:cNvSpPr txBox="1"/>
          <p:nvPr/>
        </p:nvSpPr>
        <p:spPr>
          <a:xfrm>
            <a:off x="7184161" y="401528"/>
            <a:ext cx="50530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3600" b="1" dirty="0"/>
              <a:t>Демонстрация</a:t>
            </a:r>
            <a:r>
              <a:rPr lang="ru-RU" sz="3600" dirty="0"/>
              <a:t> </a:t>
            </a:r>
            <a:r>
              <a:rPr lang="ru-RU" sz="3600" b="1" dirty="0">
                <a:solidFill>
                  <a:schemeClr val="accent2"/>
                </a:solidFill>
              </a:rPr>
              <a:t>решения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27F8736-D3AC-431F-8BBE-11645CBFC1B7}"/>
              </a:ext>
            </a:extLst>
          </p:cNvPr>
          <p:cNvSpPr txBox="1"/>
          <p:nvPr/>
        </p:nvSpPr>
        <p:spPr>
          <a:xfrm>
            <a:off x="6968313" y="3515279"/>
            <a:ext cx="33668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Веб-интерфейс диспетчера </a:t>
            </a:r>
          </a:p>
        </p:txBody>
      </p:sp>
      <p:sp>
        <p:nvSpPr>
          <p:cNvPr id="29" name="Полилиния: фигура 28">
            <a:extLst>
              <a:ext uri="{FF2B5EF4-FFF2-40B4-BE49-F238E27FC236}">
                <a16:creationId xmlns:a16="http://schemas.microsoft.com/office/drawing/2014/main" id="{F271B7CF-FCA9-45E8-AE2A-8C25FB47E635}"/>
              </a:ext>
            </a:extLst>
          </p:cNvPr>
          <p:cNvSpPr/>
          <p:nvPr/>
        </p:nvSpPr>
        <p:spPr>
          <a:xfrm>
            <a:off x="-789000" y="-61730"/>
            <a:ext cx="8116146" cy="7047694"/>
          </a:xfrm>
          <a:custGeom>
            <a:avLst/>
            <a:gdLst>
              <a:gd name="connsiteX0" fmla="*/ 7408209 w 8116146"/>
              <a:gd name="connsiteY0" fmla="*/ 0 h 7047694"/>
              <a:gd name="connsiteX1" fmla="*/ 8116146 w 8116146"/>
              <a:gd name="connsiteY1" fmla="*/ 39310 h 7047694"/>
              <a:gd name="connsiteX2" fmla="*/ 6776341 w 8116146"/>
              <a:gd name="connsiteY2" fmla="*/ 3232173 h 7047694"/>
              <a:gd name="connsiteX3" fmla="*/ 6238039 w 8116146"/>
              <a:gd name="connsiteY3" fmla="*/ 3191633 h 7047694"/>
              <a:gd name="connsiteX4" fmla="*/ 4659876 w 8116146"/>
              <a:gd name="connsiteY4" fmla="*/ 7016527 h 7047694"/>
              <a:gd name="connsiteX5" fmla="*/ 4680673 w 8116146"/>
              <a:gd name="connsiteY5" fmla="*/ 7047694 h 7047694"/>
              <a:gd name="connsiteX6" fmla="*/ 4647016 w 8116146"/>
              <a:gd name="connsiteY6" fmla="*/ 7047694 h 7047694"/>
              <a:gd name="connsiteX7" fmla="*/ 0 w 8116146"/>
              <a:gd name="connsiteY7" fmla="*/ 7047694 h 7047694"/>
              <a:gd name="connsiteX8" fmla="*/ 19044 w 8116146"/>
              <a:gd name="connsiteY8" fmla="*/ 64140 h 7047694"/>
              <a:gd name="connsiteX9" fmla="*/ 17446 w 8116146"/>
              <a:gd name="connsiteY9" fmla="*/ 61730 h 7047694"/>
              <a:gd name="connsiteX10" fmla="*/ 19050 w 8116146"/>
              <a:gd name="connsiteY10" fmla="*/ 61730 h 7047694"/>
              <a:gd name="connsiteX11" fmla="*/ 7382346 w 8116146"/>
              <a:gd name="connsiteY11" fmla="*/ 61730 h 70476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8116146" h="7047694">
                <a:moveTo>
                  <a:pt x="7408209" y="0"/>
                </a:moveTo>
                <a:lnTo>
                  <a:pt x="8116146" y="39310"/>
                </a:lnTo>
                <a:cubicBezTo>
                  <a:pt x="7649718" y="1142240"/>
                  <a:pt x="7242770" y="2129243"/>
                  <a:pt x="6776341" y="3232173"/>
                </a:cubicBezTo>
                <a:lnTo>
                  <a:pt x="6238039" y="3191633"/>
                </a:lnTo>
                <a:lnTo>
                  <a:pt x="4659876" y="7016527"/>
                </a:lnTo>
                <a:lnTo>
                  <a:pt x="4680673" y="7047694"/>
                </a:lnTo>
                <a:lnTo>
                  <a:pt x="4647016" y="7047694"/>
                </a:lnTo>
                <a:lnTo>
                  <a:pt x="0" y="7047694"/>
                </a:lnTo>
                <a:lnTo>
                  <a:pt x="19044" y="64140"/>
                </a:lnTo>
                <a:lnTo>
                  <a:pt x="17446" y="61730"/>
                </a:lnTo>
                <a:lnTo>
                  <a:pt x="19050" y="61730"/>
                </a:lnTo>
                <a:lnTo>
                  <a:pt x="7382346" y="6173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ru-RU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E05856F1-A42E-4DC0-9EAC-D45ADF422359}"/>
              </a:ext>
            </a:extLst>
          </p:cNvPr>
          <p:cNvSpPr txBox="1"/>
          <p:nvPr/>
        </p:nvSpPr>
        <p:spPr>
          <a:xfrm>
            <a:off x="6239594" y="5076098"/>
            <a:ext cx="366703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Инструменты имитационной модели</a:t>
            </a:r>
          </a:p>
        </p:txBody>
      </p:sp>
      <p:sp>
        <p:nvSpPr>
          <p:cNvPr id="34" name="Шестиугольник 33">
            <a:extLst>
              <a:ext uri="{FF2B5EF4-FFF2-40B4-BE49-F238E27FC236}">
                <a16:creationId xmlns:a16="http://schemas.microsoft.com/office/drawing/2014/main" id="{556195F2-9C1C-44F4-8C58-0CB609F0B339}"/>
              </a:ext>
            </a:extLst>
          </p:cNvPr>
          <p:cNvSpPr/>
          <p:nvPr/>
        </p:nvSpPr>
        <p:spPr>
          <a:xfrm>
            <a:off x="6386682" y="3462117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5" name="Шестиугольник 34">
            <a:extLst>
              <a:ext uri="{FF2B5EF4-FFF2-40B4-BE49-F238E27FC236}">
                <a16:creationId xmlns:a16="http://schemas.microsoft.com/office/drawing/2014/main" id="{1B841FDA-3659-4D49-BB4F-6790B62FAE35}"/>
              </a:ext>
            </a:extLst>
          </p:cNvPr>
          <p:cNvSpPr/>
          <p:nvPr/>
        </p:nvSpPr>
        <p:spPr>
          <a:xfrm>
            <a:off x="5652129" y="5176824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Шестиугольник 1">
            <a:extLst>
              <a:ext uri="{FF2B5EF4-FFF2-40B4-BE49-F238E27FC236}">
                <a16:creationId xmlns:a16="http://schemas.microsoft.com/office/drawing/2014/main" id="{03431A4F-4662-2817-E480-3EA5F56D64A8}"/>
              </a:ext>
            </a:extLst>
          </p:cNvPr>
          <p:cNvSpPr/>
          <p:nvPr/>
        </p:nvSpPr>
        <p:spPr>
          <a:xfrm>
            <a:off x="11338123" y="6183586"/>
            <a:ext cx="587465" cy="506435"/>
          </a:xfrm>
          <a:prstGeom prst="hexagon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>
                <a:solidFill>
                  <a:schemeClr val="tx1"/>
                </a:solidFill>
              </a:rPr>
              <a:t>6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B3A7BB9-64D4-6667-DDE9-5AFC00E3781B}"/>
              </a:ext>
            </a:extLst>
          </p:cNvPr>
          <p:cNvSpPr txBox="1"/>
          <p:nvPr/>
        </p:nvSpPr>
        <p:spPr>
          <a:xfrm>
            <a:off x="7771626" y="1561540"/>
            <a:ext cx="49587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000" b="1" dirty="0"/>
              <a:t>Алгоритм оптимального </a:t>
            </a:r>
          </a:p>
          <a:p>
            <a:r>
              <a:rPr lang="ru-RU" sz="2000" b="1" dirty="0"/>
              <a:t>выбора автобуса </a:t>
            </a:r>
          </a:p>
        </p:txBody>
      </p:sp>
    </p:spTree>
    <p:extLst>
      <p:ext uri="{BB962C8B-B14F-4D97-AF65-F5344CB8AC3E}">
        <p14:creationId xmlns:p14="http://schemas.microsoft.com/office/powerpoint/2010/main" val="25862788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A0875FF-F6F1-4C90-BD98-F73FBD215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b="1" dirty="0">
                <a:solidFill>
                  <a:schemeClr val="accent2"/>
                </a:solidFill>
              </a:rPr>
              <a:t>Команда</a:t>
            </a:r>
            <a:endParaRPr lang="ru-RU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83070462-F1D6-4732-A9A1-3DF82792B0F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4D78447D-9E33-4148-88E8-F882697767F1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D3B29901-C541-4FD2-ADF4-7AADF8850DBB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grpSp>
        <p:nvGrpSpPr>
          <p:cNvPr id="34" name="Группа 33">
            <a:extLst>
              <a:ext uri="{FF2B5EF4-FFF2-40B4-BE49-F238E27FC236}">
                <a16:creationId xmlns:a16="http://schemas.microsoft.com/office/drawing/2014/main" id="{AEF00ED7-EB61-4855-99E7-88680A3C8882}"/>
              </a:ext>
            </a:extLst>
          </p:cNvPr>
          <p:cNvGrpSpPr/>
          <p:nvPr/>
        </p:nvGrpSpPr>
        <p:grpSpPr>
          <a:xfrm>
            <a:off x="5735638" y="1433899"/>
            <a:ext cx="5641077" cy="763781"/>
            <a:chOff x="5735638" y="1502309"/>
            <a:chExt cx="5641077" cy="763781"/>
          </a:xfrm>
        </p:grpSpPr>
        <p:sp>
          <p:nvSpPr>
            <p:cNvPr id="16" name="Шестиугольник 15">
              <a:extLst>
                <a:ext uri="{FF2B5EF4-FFF2-40B4-BE49-F238E27FC236}">
                  <a16:creationId xmlns:a16="http://schemas.microsoft.com/office/drawing/2014/main" id="{FCA4A868-293A-445E-A75A-48A817C734EA}"/>
                </a:ext>
              </a:extLst>
            </p:cNvPr>
            <p:cNvSpPr/>
            <p:nvPr/>
          </p:nvSpPr>
          <p:spPr>
            <a:xfrm>
              <a:off x="5735638" y="1502309"/>
              <a:ext cx="587465" cy="50643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AA8038A-1D10-4573-ACBE-455978BC2E6B}"/>
                </a:ext>
              </a:extLst>
            </p:cNvPr>
            <p:cNvSpPr txBox="1"/>
            <p:nvPr/>
          </p:nvSpPr>
          <p:spPr>
            <a:xfrm>
              <a:off x="6410453" y="1555408"/>
              <a:ext cx="3419637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 Навроцкий А.С. (Капитан)</a:t>
              </a:r>
            </a:p>
          </p:txBody>
        </p:sp>
        <p:sp>
          <p:nvSpPr>
            <p:cNvPr id="18" name="Прямоугольник 17">
              <a:extLst>
                <a:ext uri="{FF2B5EF4-FFF2-40B4-BE49-F238E27FC236}">
                  <a16:creationId xmlns:a16="http://schemas.microsoft.com/office/drawing/2014/main" id="{302F1640-E8F2-43E8-B735-BE1930F8690C}"/>
                </a:ext>
              </a:extLst>
            </p:cNvPr>
            <p:cNvSpPr/>
            <p:nvPr/>
          </p:nvSpPr>
          <p:spPr>
            <a:xfrm>
              <a:off x="6472078" y="1896758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Python Developer</a:t>
              </a:r>
              <a:r>
                <a:rPr lang="ru-RU" dirty="0"/>
                <a:t> 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827FF5-CDB5-492F-BE7B-25C07E2CA49C}"/>
                </a:ext>
              </a:extLst>
            </p:cNvPr>
            <p:cNvSpPr txBox="1"/>
            <p:nvPr/>
          </p:nvSpPr>
          <p:spPr>
            <a:xfrm>
              <a:off x="5781545" y="152455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ru-RU" sz="2400" b="1" dirty="0">
                  <a:solidFill>
                    <a:schemeClr val="bg1"/>
                  </a:solidFill>
                </a:rPr>
                <a:t>01</a:t>
              </a:r>
            </a:p>
          </p:txBody>
        </p:sp>
      </p:grpSp>
      <p:grpSp>
        <p:nvGrpSpPr>
          <p:cNvPr id="33" name="Группа 32">
            <a:extLst>
              <a:ext uri="{FF2B5EF4-FFF2-40B4-BE49-F238E27FC236}">
                <a16:creationId xmlns:a16="http://schemas.microsoft.com/office/drawing/2014/main" id="{887827A4-25F5-47DF-BCCE-FEF2F9360600}"/>
              </a:ext>
            </a:extLst>
          </p:cNvPr>
          <p:cNvGrpSpPr/>
          <p:nvPr/>
        </p:nvGrpSpPr>
        <p:grpSpPr>
          <a:xfrm>
            <a:off x="5735606" y="2527646"/>
            <a:ext cx="5606761" cy="748085"/>
            <a:chOff x="5735638" y="2887155"/>
            <a:chExt cx="5606761" cy="74808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510F8411-E400-4534-88B0-2DED60134B2B}"/>
                </a:ext>
              </a:extLst>
            </p:cNvPr>
            <p:cNvSpPr txBox="1"/>
            <p:nvPr/>
          </p:nvSpPr>
          <p:spPr>
            <a:xfrm>
              <a:off x="6437762" y="2935191"/>
              <a:ext cx="49003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Рыжиков Г.И. </a:t>
              </a: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3ACE66C4-677E-4C1D-AE6B-1FC4E2D32423}"/>
                </a:ext>
              </a:extLst>
            </p:cNvPr>
            <p:cNvSpPr/>
            <p:nvPr/>
          </p:nvSpPr>
          <p:spPr>
            <a:xfrm>
              <a:off x="6437762" y="3265908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Lead Product</a:t>
              </a:r>
              <a:r>
                <a:rPr lang="ru-RU" dirty="0"/>
                <a:t> </a:t>
              </a:r>
              <a:r>
                <a:rPr lang="en-US" dirty="0"/>
                <a:t>Designer</a:t>
              </a:r>
              <a:endParaRPr lang="ru-RU" dirty="0"/>
            </a:p>
          </p:txBody>
        </p:sp>
        <p:sp>
          <p:nvSpPr>
            <p:cNvPr id="25" name="Шестиугольник 24">
              <a:extLst>
                <a:ext uri="{FF2B5EF4-FFF2-40B4-BE49-F238E27FC236}">
                  <a16:creationId xmlns:a16="http://schemas.microsoft.com/office/drawing/2014/main" id="{53B7FB49-6326-490D-83D2-F54B925303E0}"/>
                </a:ext>
              </a:extLst>
            </p:cNvPr>
            <p:cNvSpPr/>
            <p:nvPr/>
          </p:nvSpPr>
          <p:spPr>
            <a:xfrm>
              <a:off x="5735638" y="2887155"/>
              <a:ext cx="587465" cy="50643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E477AFC-3261-4E8E-AFE0-F2EC7EB78127}"/>
                </a:ext>
              </a:extLst>
            </p:cNvPr>
            <p:cNvSpPr txBox="1"/>
            <p:nvPr/>
          </p:nvSpPr>
          <p:spPr>
            <a:xfrm>
              <a:off x="5781545" y="2904414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02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D3D7CD82-2B4C-4C78-8707-2F772D993101}"/>
              </a:ext>
            </a:extLst>
          </p:cNvPr>
          <p:cNvGrpSpPr/>
          <p:nvPr/>
        </p:nvGrpSpPr>
        <p:grpSpPr>
          <a:xfrm>
            <a:off x="5735637" y="3610105"/>
            <a:ext cx="5625362" cy="758664"/>
            <a:chOff x="5735638" y="4164813"/>
            <a:chExt cx="5625362" cy="758664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FCF1F4-CBDD-4E35-84C7-B3ADB0512F2A}"/>
                </a:ext>
              </a:extLst>
            </p:cNvPr>
            <p:cNvSpPr txBox="1"/>
            <p:nvPr/>
          </p:nvSpPr>
          <p:spPr>
            <a:xfrm>
              <a:off x="6410454" y="4217974"/>
              <a:ext cx="48817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 </a:t>
              </a:r>
              <a:r>
                <a:rPr lang="ru-RU" sz="2000" b="1" dirty="0" err="1"/>
                <a:t>Наштыков</a:t>
              </a:r>
              <a:r>
                <a:rPr lang="ru-RU" sz="2000" b="1" dirty="0"/>
                <a:t> Д.Е. (Тимлид)</a:t>
              </a: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6ABA88CB-A345-45A1-B795-5B49F3693692}"/>
                </a:ext>
              </a:extLst>
            </p:cNvPr>
            <p:cNvSpPr/>
            <p:nvPr/>
          </p:nvSpPr>
          <p:spPr>
            <a:xfrm>
              <a:off x="6456363" y="4554145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JS Developer</a:t>
              </a:r>
              <a:r>
                <a:rPr lang="ru-RU" dirty="0"/>
                <a:t>, </a:t>
              </a:r>
              <a:r>
                <a:rPr lang="en-US" dirty="0"/>
                <a:t>Software Architect</a:t>
              </a:r>
              <a:endParaRPr lang="ru-RU" dirty="0"/>
            </a:p>
          </p:txBody>
        </p:sp>
        <p:sp>
          <p:nvSpPr>
            <p:cNvPr id="26" name="Шестиугольник 25">
              <a:extLst>
                <a:ext uri="{FF2B5EF4-FFF2-40B4-BE49-F238E27FC236}">
                  <a16:creationId xmlns:a16="http://schemas.microsoft.com/office/drawing/2014/main" id="{20F3CE53-3E9C-4A48-BE59-8E6FE35507D2}"/>
                </a:ext>
              </a:extLst>
            </p:cNvPr>
            <p:cNvSpPr/>
            <p:nvPr/>
          </p:nvSpPr>
          <p:spPr>
            <a:xfrm>
              <a:off x="5735638" y="4164813"/>
              <a:ext cx="587465" cy="50643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EF588E8-F4E9-43FA-AEEF-2E8B39DBF7B1}"/>
                </a:ext>
              </a:extLst>
            </p:cNvPr>
            <p:cNvSpPr txBox="1"/>
            <p:nvPr/>
          </p:nvSpPr>
          <p:spPr>
            <a:xfrm>
              <a:off x="5781545" y="4187197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03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5" name="Группа 34">
            <a:extLst>
              <a:ext uri="{FF2B5EF4-FFF2-40B4-BE49-F238E27FC236}">
                <a16:creationId xmlns:a16="http://schemas.microsoft.com/office/drawing/2014/main" id="{49B9BCE9-339B-442D-A28B-56C334269C76}"/>
              </a:ext>
            </a:extLst>
          </p:cNvPr>
          <p:cNvGrpSpPr/>
          <p:nvPr/>
        </p:nvGrpSpPr>
        <p:grpSpPr>
          <a:xfrm>
            <a:off x="5735637" y="4643894"/>
            <a:ext cx="5625362" cy="756487"/>
            <a:chOff x="5735638" y="5493806"/>
            <a:chExt cx="5625362" cy="75648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60A026F6-15D1-433A-AEFA-28F433E7C92C}"/>
                </a:ext>
              </a:extLst>
            </p:cNvPr>
            <p:cNvSpPr txBox="1"/>
            <p:nvPr/>
          </p:nvSpPr>
          <p:spPr>
            <a:xfrm>
              <a:off x="6456364" y="5546969"/>
              <a:ext cx="2583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Ким М.А.</a:t>
              </a:r>
            </a:p>
          </p:txBody>
        </p:sp>
        <p:sp>
          <p:nvSpPr>
            <p:cNvPr id="24" name="Прямоугольник 23">
              <a:extLst>
                <a:ext uri="{FF2B5EF4-FFF2-40B4-BE49-F238E27FC236}">
                  <a16:creationId xmlns:a16="http://schemas.microsoft.com/office/drawing/2014/main" id="{1A11EC58-BF4E-4476-94F0-EA99B3704C07}"/>
                </a:ext>
              </a:extLst>
            </p:cNvPr>
            <p:cNvSpPr/>
            <p:nvPr/>
          </p:nvSpPr>
          <p:spPr>
            <a:xfrm>
              <a:off x="6456363" y="5880961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PPTX Developer</a:t>
              </a:r>
              <a:r>
                <a:rPr lang="ru-RU" dirty="0"/>
                <a:t>, </a:t>
              </a:r>
              <a:r>
                <a:rPr lang="en-US" dirty="0"/>
                <a:t>Designer</a:t>
              </a:r>
              <a:r>
                <a:rPr lang="ru-RU" dirty="0"/>
                <a:t>  </a:t>
              </a:r>
            </a:p>
          </p:txBody>
        </p:sp>
        <p:sp>
          <p:nvSpPr>
            <p:cNvPr id="27" name="Шестиугольник 26">
              <a:extLst>
                <a:ext uri="{FF2B5EF4-FFF2-40B4-BE49-F238E27FC236}">
                  <a16:creationId xmlns:a16="http://schemas.microsoft.com/office/drawing/2014/main" id="{14699BDF-8AEF-4931-8419-4EC38092B689}"/>
                </a:ext>
              </a:extLst>
            </p:cNvPr>
            <p:cNvSpPr/>
            <p:nvPr/>
          </p:nvSpPr>
          <p:spPr>
            <a:xfrm>
              <a:off x="5735638" y="5493806"/>
              <a:ext cx="587465" cy="50643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02B2E067-1137-4202-94BD-69AA76EE0FB2}"/>
                </a:ext>
              </a:extLst>
            </p:cNvPr>
            <p:cNvSpPr txBox="1"/>
            <p:nvPr/>
          </p:nvSpPr>
          <p:spPr>
            <a:xfrm>
              <a:off x="5781544" y="5516190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04</a:t>
              </a:r>
              <a:endParaRPr lang="ru-RU" sz="2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3" name="Шестиугольник 2">
            <a:extLst>
              <a:ext uri="{FF2B5EF4-FFF2-40B4-BE49-F238E27FC236}">
                <a16:creationId xmlns:a16="http://schemas.microsoft.com/office/drawing/2014/main" id="{42B27579-C355-9552-5569-EEAAF3AB29CA}"/>
              </a:ext>
            </a:extLst>
          </p:cNvPr>
          <p:cNvSpPr/>
          <p:nvPr/>
        </p:nvSpPr>
        <p:spPr>
          <a:xfrm>
            <a:off x="11338123" y="6183586"/>
            <a:ext cx="587465" cy="506435"/>
          </a:xfrm>
          <a:prstGeom prst="hexagon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ru-RU" dirty="0"/>
              <a:t>7</a:t>
            </a: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979AD4B0-5BB9-23BF-95AF-B970C368E0E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5" b="1325"/>
          <a:stretch>
            <a:fillRect/>
          </a:stretch>
        </p:blipFill>
        <p:spPr/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7A5CFC3F-8AC2-78BA-BB08-47C84AF62024}"/>
              </a:ext>
            </a:extLst>
          </p:cNvPr>
          <p:cNvGrpSpPr/>
          <p:nvPr/>
        </p:nvGrpSpPr>
        <p:grpSpPr>
          <a:xfrm>
            <a:off x="5751353" y="5813725"/>
            <a:ext cx="5625362" cy="754891"/>
            <a:chOff x="5735638" y="5493806"/>
            <a:chExt cx="5625362" cy="754891"/>
          </a:xfrm>
        </p:grpSpPr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955A942-F371-32E7-648B-46589A84F930}"/>
                </a:ext>
              </a:extLst>
            </p:cNvPr>
            <p:cNvSpPr txBox="1"/>
            <p:nvPr/>
          </p:nvSpPr>
          <p:spPr>
            <a:xfrm>
              <a:off x="6456364" y="5546969"/>
              <a:ext cx="2583958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ru-RU" sz="2000" b="1" dirty="0"/>
                <a:t>Попов Н.П.</a:t>
              </a:r>
            </a:p>
          </p:txBody>
        </p:sp>
        <p:sp>
          <p:nvSpPr>
            <p:cNvPr id="36" name="Прямоугольник 35">
              <a:extLst>
                <a:ext uri="{FF2B5EF4-FFF2-40B4-BE49-F238E27FC236}">
                  <a16:creationId xmlns:a16="http://schemas.microsoft.com/office/drawing/2014/main" id="{8C163038-1CEB-02FD-04B3-420BF5A6122A}"/>
                </a:ext>
              </a:extLst>
            </p:cNvPr>
            <p:cNvSpPr/>
            <p:nvPr/>
          </p:nvSpPr>
          <p:spPr>
            <a:xfrm>
              <a:off x="6456363" y="5879365"/>
              <a:ext cx="4904637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dirty="0"/>
                <a:t>Lead Python Developer</a:t>
              </a:r>
              <a:r>
                <a:rPr lang="ru-RU" dirty="0"/>
                <a:t>, </a:t>
              </a:r>
              <a:r>
                <a:rPr lang="en-US"/>
                <a:t>Software Architect</a:t>
              </a:r>
              <a:endParaRPr lang="ru-RU" dirty="0"/>
            </a:p>
          </p:txBody>
        </p:sp>
        <p:sp>
          <p:nvSpPr>
            <p:cNvPr id="37" name="Шестиугольник 36">
              <a:extLst>
                <a:ext uri="{FF2B5EF4-FFF2-40B4-BE49-F238E27FC236}">
                  <a16:creationId xmlns:a16="http://schemas.microsoft.com/office/drawing/2014/main" id="{FD449090-BA94-B38F-0863-DCAA15C326C5}"/>
                </a:ext>
              </a:extLst>
            </p:cNvPr>
            <p:cNvSpPr/>
            <p:nvPr/>
          </p:nvSpPr>
          <p:spPr>
            <a:xfrm>
              <a:off x="5735638" y="5493806"/>
              <a:ext cx="587465" cy="506435"/>
            </a:xfrm>
            <a:prstGeom prst="hexagon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A186C01-8AF0-713E-109B-E5F8EC428BC9}"/>
                </a:ext>
              </a:extLst>
            </p:cNvPr>
            <p:cNvSpPr txBox="1"/>
            <p:nvPr/>
          </p:nvSpPr>
          <p:spPr>
            <a:xfrm>
              <a:off x="5781544" y="5516190"/>
              <a:ext cx="4956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1" dirty="0">
                  <a:solidFill>
                    <a:schemeClr val="bg1"/>
                  </a:solidFill>
                </a:rPr>
                <a:t>0</a:t>
              </a:r>
              <a:r>
                <a:rPr lang="ru-RU" sz="2400" b="1" dirty="0">
                  <a:solidFill>
                    <a:schemeClr val="bg1"/>
                  </a:solidFill>
                </a:rPr>
                <a:t>5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72442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 cstate="screen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олилиния: фигура 19">
            <a:extLst>
              <a:ext uri="{FF2B5EF4-FFF2-40B4-BE49-F238E27FC236}">
                <a16:creationId xmlns:a16="http://schemas.microsoft.com/office/drawing/2014/main" id="{0C370953-F495-4EB6-B835-70A5E7B3F6EE}"/>
              </a:ext>
            </a:extLst>
          </p:cNvPr>
          <p:cNvSpPr/>
          <p:nvPr/>
        </p:nvSpPr>
        <p:spPr>
          <a:xfrm rot="10800000">
            <a:off x="0" y="-61352"/>
            <a:ext cx="7512001" cy="6976184"/>
          </a:xfrm>
          <a:custGeom>
            <a:avLst/>
            <a:gdLst>
              <a:gd name="connsiteX0" fmla="*/ 7512001 w 7512001"/>
              <a:gd name="connsiteY0" fmla="*/ 6976184 h 6976184"/>
              <a:gd name="connsiteX1" fmla="*/ 7471158 w 7512001"/>
              <a:gd name="connsiteY1" fmla="*/ 6914835 h 6976184"/>
              <a:gd name="connsiteX2" fmla="*/ 0 w 7512001"/>
              <a:gd name="connsiteY2" fmla="*/ 6914835 h 6976184"/>
              <a:gd name="connsiteX3" fmla="*/ 2882430 w 7512001"/>
              <a:gd name="connsiteY3" fmla="*/ 0 h 6976184"/>
              <a:gd name="connsiteX4" fmla="*/ 2920480 w 7512001"/>
              <a:gd name="connsiteY4" fmla="*/ 56832 h 6976184"/>
              <a:gd name="connsiteX5" fmla="*/ 7512001 w 7512001"/>
              <a:gd name="connsiteY5" fmla="*/ 56832 h 69761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512001" h="6976184">
                <a:moveTo>
                  <a:pt x="7512001" y="6976184"/>
                </a:moveTo>
                <a:lnTo>
                  <a:pt x="7471158" y="6914835"/>
                </a:lnTo>
                <a:lnTo>
                  <a:pt x="0" y="6914835"/>
                </a:lnTo>
                <a:lnTo>
                  <a:pt x="2882430" y="0"/>
                </a:lnTo>
                <a:lnTo>
                  <a:pt x="2920480" y="56832"/>
                </a:lnTo>
                <a:lnTo>
                  <a:pt x="7512001" y="56832"/>
                </a:lnTo>
                <a:close/>
              </a:path>
            </a:pathLst>
          </a:custGeom>
          <a:solidFill>
            <a:schemeClr val="accent2">
              <a:alpha val="8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r>
              <a:rPr lang="ru-RU" dirty="0"/>
              <a:t>Ф</a:t>
            </a:r>
          </a:p>
        </p:txBody>
      </p:sp>
      <p:sp>
        <p:nvSpPr>
          <p:cNvPr id="2" name="Прямоугольник 1">
            <a:extLst>
              <a:ext uri="{FF2B5EF4-FFF2-40B4-BE49-F238E27FC236}">
                <a16:creationId xmlns:a16="http://schemas.microsoft.com/office/drawing/2014/main" id="{62FFD0F1-A8A3-42C9-B720-DC92A4B978A6}"/>
              </a:ext>
            </a:extLst>
          </p:cNvPr>
          <p:cNvSpPr/>
          <p:nvPr/>
        </p:nvSpPr>
        <p:spPr>
          <a:xfrm>
            <a:off x="-2" y="3068638"/>
            <a:ext cx="8692525" cy="865933"/>
          </a:xfrm>
          <a:custGeom>
            <a:avLst/>
            <a:gdLst>
              <a:gd name="connsiteX0" fmla="*/ 0 w 4386001"/>
              <a:gd name="connsiteY0" fmla="*/ 0 h 865933"/>
              <a:gd name="connsiteX1" fmla="*/ 4386001 w 4386001"/>
              <a:gd name="connsiteY1" fmla="*/ 0 h 865933"/>
              <a:gd name="connsiteX2" fmla="*/ 4386001 w 4386001"/>
              <a:gd name="connsiteY2" fmla="*/ 865933 h 865933"/>
              <a:gd name="connsiteX3" fmla="*/ 0 w 4386001"/>
              <a:gd name="connsiteY3" fmla="*/ 865933 h 865933"/>
              <a:gd name="connsiteX4" fmla="*/ 0 w 4386001"/>
              <a:gd name="connsiteY4" fmla="*/ 0 h 865933"/>
              <a:gd name="connsiteX0" fmla="*/ 0 w 4386001"/>
              <a:gd name="connsiteY0" fmla="*/ 0 h 865933"/>
              <a:gd name="connsiteX1" fmla="*/ 4386001 w 4386001"/>
              <a:gd name="connsiteY1" fmla="*/ 0 h 865933"/>
              <a:gd name="connsiteX2" fmla="*/ 3547801 w 4386001"/>
              <a:gd name="connsiteY2" fmla="*/ 865933 h 865933"/>
              <a:gd name="connsiteX3" fmla="*/ 0 w 4386001"/>
              <a:gd name="connsiteY3" fmla="*/ 865933 h 865933"/>
              <a:gd name="connsiteX4" fmla="*/ 0 w 4386001"/>
              <a:gd name="connsiteY4" fmla="*/ 0 h 8659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86001" h="865933">
                <a:moveTo>
                  <a:pt x="0" y="0"/>
                </a:moveTo>
                <a:lnTo>
                  <a:pt x="4386001" y="0"/>
                </a:lnTo>
                <a:lnTo>
                  <a:pt x="3547801" y="865933"/>
                </a:lnTo>
                <a:lnTo>
                  <a:pt x="0" y="86593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>
            <a:extLst>
              <a:ext uri="{FF2B5EF4-FFF2-40B4-BE49-F238E27FC236}">
                <a16:creationId xmlns:a16="http://schemas.microsoft.com/office/drawing/2014/main" id="{ED43E661-D69B-4EC6-8FFE-EB226B9C184A}"/>
              </a:ext>
            </a:extLst>
          </p:cNvPr>
          <p:cNvSpPr/>
          <p:nvPr/>
        </p:nvSpPr>
        <p:spPr>
          <a:xfrm rot="1363364">
            <a:off x="5428684" y="2827955"/>
            <a:ext cx="559378" cy="4356910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2 w 540000"/>
              <a:gd name="connsiteY0" fmla="*/ 222006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32 w 540000"/>
              <a:gd name="connsiteY4" fmla="*/ 222006 h 5400000"/>
              <a:gd name="connsiteX0" fmla="*/ 32 w 559378"/>
              <a:gd name="connsiteY0" fmla="*/ 222006 h 5400000"/>
              <a:gd name="connsiteX1" fmla="*/ 540000 w 559378"/>
              <a:gd name="connsiteY1" fmla="*/ 0 h 5400000"/>
              <a:gd name="connsiteX2" fmla="*/ 559378 w 559378"/>
              <a:gd name="connsiteY2" fmla="*/ 5121168 h 5400000"/>
              <a:gd name="connsiteX3" fmla="*/ 0 w 559378"/>
              <a:gd name="connsiteY3" fmla="*/ 5400000 h 5400000"/>
              <a:gd name="connsiteX4" fmla="*/ 32 w 559378"/>
              <a:gd name="connsiteY4" fmla="*/ 222006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59378" h="5400000">
                <a:moveTo>
                  <a:pt x="32" y="222006"/>
                </a:moveTo>
                <a:lnTo>
                  <a:pt x="540000" y="0"/>
                </a:lnTo>
                <a:cubicBezTo>
                  <a:pt x="546459" y="1707056"/>
                  <a:pt x="552919" y="3414112"/>
                  <a:pt x="559378" y="5121168"/>
                </a:cubicBezTo>
                <a:lnTo>
                  <a:pt x="0" y="5400000"/>
                </a:lnTo>
                <a:cubicBezTo>
                  <a:pt x="11" y="3674002"/>
                  <a:pt x="21" y="1948004"/>
                  <a:pt x="32" y="222006"/>
                </a:cubicBezTo>
                <a:close/>
              </a:path>
            </a:pathLst>
          </a:custGeom>
          <a:solidFill>
            <a:schemeClr val="accent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6" name="Прямоугольник 5">
            <a:extLst>
              <a:ext uri="{FF2B5EF4-FFF2-40B4-BE49-F238E27FC236}">
                <a16:creationId xmlns:a16="http://schemas.microsoft.com/office/drawing/2014/main" id="{0E6B8E0E-916E-446C-8132-93622B2B0F73}"/>
              </a:ext>
            </a:extLst>
          </p:cNvPr>
          <p:cNvSpPr/>
          <p:nvPr/>
        </p:nvSpPr>
        <p:spPr>
          <a:xfrm rot="1363364">
            <a:off x="7751181" y="-310069"/>
            <a:ext cx="540000" cy="5111456"/>
          </a:xfrm>
          <a:custGeom>
            <a:avLst/>
            <a:gdLst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540000 w 540000"/>
              <a:gd name="connsiteY2" fmla="*/ 540000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83936 w 540000"/>
              <a:gd name="connsiteY2" fmla="*/ 526612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57468 w 540000"/>
              <a:gd name="connsiteY2" fmla="*/ 5215249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3701 w 540000"/>
              <a:gd name="connsiteY2" fmla="*/ 5217802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7531 w 540000"/>
              <a:gd name="connsiteY2" fmla="*/ 5208453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0 w 540000"/>
              <a:gd name="connsiteY0" fmla="*/ 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0 w 540000"/>
              <a:gd name="connsiteY4" fmla="*/ 0 h 5400000"/>
              <a:gd name="connsiteX0" fmla="*/ 33336 w 540000"/>
              <a:gd name="connsiteY0" fmla="*/ 214350 h 5400000"/>
              <a:gd name="connsiteX1" fmla="*/ 540000 w 540000"/>
              <a:gd name="connsiteY1" fmla="*/ 0 h 5400000"/>
              <a:gd name="connsiteX2" fmla="*/ 465692 w 540000"/>
              <a:gd name="connsiteY2" fmla="*/ 5204060 h 5400000"/>
              <a:gd name="connsiteX3" fmla="*/ 0 w 540000"/>
              <a:gd name="connsiteY3" fmla="*/ 5400000 h 5400000"/>
              <a:gd name="connsiteX4" fmla="*/ 33336 w 540000"/>
              <a:gd name="connsiteY4" fmla="*/ 214350 h 540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0000" h="5400000">
                <a:moveTo>
                  <a:pt x="33336" y="214350"/>
                </a:moveTo>
                <a:lnTo>
                  <a:pt x="540000" y="0"/>
                </a:lnTo>
                <a:lnTo>
                  <a:pt x="465692" y="5204060"/>
                </a:lnTo>
                <a:lnTo>
                  <a:pt x="0" y="5400000"/>
                </a:lnTo>
                <a:lnTo>
                  <a:pt x="33336" y="21435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" name="Равнобедренный треугольник 6">
            <a:extLst>
              <a:ext uri="{FF2B5EF4-FFF2-40B4-BE49-F238E27FC236}">
                <a16:creationId xmlns:a16="http://schemas.microsoft.com/office/drawing/2014/main" id="{5DF29FB0-2825-4E75-80D6-FDFD8999BD20}"/>
              </a:ext>
            </a:extLst>
          </p:cNvPr>
          <p:cNvSpPr/>
          <p:nvPr/>
        </p:nvSpPr>
        <p:spPr>
          <a:xfrm>
            <a:off x="10437953" y="2895321"/>
            <a:ext cx="1733937" cy="3962679"/>
          </a:xfrm>
          <a:prstGeom prst="triangle">
            <a:avLst>
              <a:gd name="adj" fmla="val 10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7B0A06D-BE18-42F6-B6FD-5711770E378C}"/>
              </a:ext>
            </a:extLst>
          </p:cNvPr>
          <p:cNvSpPr txBox="1"/>
          <p:nvPr/>
        </p:nvSpPr>
        <p:spPr>
          <a:xfrm>
            <a:off x="314723" y="3011241"/>
            <a:ext cx="64931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5400" dirty="0">
                <a:solidFill>
                  <a:schemeClr val="bg1"/>
                </a:solidFill>
              </a:rPr>
              <a:t>Спасибо за внимание</a:t>
            </a:r>
          </a:p>
        </p:txBody>
      </p:sp>
    </p:spTree>
    <p:extLst>
      <p:ext uri="{BB962C8B-B14F-4D97-AF65-F5344CB8AC3E}">
        <p14:creationId xmlns:p14="http://schemas.microsoft.com/office/powerpoint/2010/main" val="162856915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1661</TotalTime>
  <Words>310</Words>
  <Application>Microsoft Office PowerPoint</Application>
  <PresentationFormat>Широкоэкранный</PresentationFormat>
  <Paragraphs>78</Paragraphs>
  <Slides>8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Команда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Юрий Козырев</dc:creator>
  <cp:lastModifiedBy>Максим Ким</cp:lastModifiedBy>
  <cp:revision>117</cp:revision>
  <dcterms:created xsi:type="dcterms:W3CDTF">2020-06-06T17:14:33Z</dcterms:created>
  <dcterms:modified xsi:type="dcterms:W3CDTF">2022-10-23T07:27:10Z</dcterms:modified>
</cp:coreProperties>
</file>

<file path=docProps/thumbnail.jpeg>
</file>